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20" r:id="rId3"/>
    <p:sldId id="294" r:id="rId4"/>
    <p:sldId id="325" r:id="rId5"/>
    <p:sldId id="290" r:id="rId6"/>
    <p:sldId id="284" r:id="rId7"/>
    <p:sldId id="349" r:id="rId8"/>
    <p:sldId id="346" r:id="rId9"/>
    <p:sldId id="326" r:id="rId10"/>
    <p:sldId id="327" r:id="rId11"/>
    <p:sldId id="328" r:id="rId12"/>
    <p:sldId id="297" r:id="rId13"/>
    <p:sldId id="330" r:id="rId14"/>
    <p:sldId id="298" r:id="rId15"/>
    <p:sldId id="304" r:id="rId16"/>
    <p:sldId id="323" r:id="rId17"/>
    <p:sldId id="322" r:id="rId18"/>
    <p:sldId id="324" r:id="rId19"/>
    <p:sldId id="315" r:id="rId20"/>
    <p:sldId id="331" r:id="rId21"/>
    <p:sldId id="351" r:id="rId22"/>
    <p:sldId id="350" r:id="rId23"/>
    <p:sldId id="343" r:id="rId24"/>
    <p:sldId id="333" r:id="rId25"/>
    <p:sldId id="335" r:id="rId26"/>
    <p:sldId id="337" r:id="rId27"/>
    <p:sldId id="344" r:id="rId28"/>
    <p:sldId id="348" r:id="rId29"/>
    <p:sldId id="311" r:id="rId30"/>
    <p:sldId id="340" r:id="rId31"/>
    <p:sldId id="300" r:id="rId32"/>
    <p:sldId id="288" r:id="rId33"/>
    <p:sldId id="302" r:id="rId34"/>
    <p:sldId id="341" r:id="rId35"/>
    <p:sldId id="342" r:id="rId36"/>
    <p:sldId id="258" r:id="rId37"/>
    <p:sldId id="303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CBE63-5C94-FD4E-B87E-F5D83133AA75}">
          <p14:sldIdLst>
            <p14:sldId id="256"/>
            <p14:sldId id="320"/>
          </p14:sldIdLst>
        </p14:section>
        <p14:section name="introduction" id="{5E241E84-4DEF-4644-AEAB-1E4DD00D2E43}">
          <p14:sldIdLst>
            <p14:sldId id="294"/>
            <p14:sldId id="325"/>
            <p14:sldId id="290"/>
            <p14:sldId id="284"/>
            <p14:sldId id="349"/>
          </p14:sldIdLst>
        </p14:section>
        <p14:section name="Variability" id="{23C1E271-ECBC-AC4E-A9A8-289582E4C35F}">
          <p14:sldIdLst>
            <p14:sldId id="346"/>
            <p14:sldId id="326"/>
            <p14:sldId id="327"/>
            <p14:sldId id="328"/>
          </p14:sldIdLst>
        </p14:section>
        <p14:section name="Multiple comparisons" id="{4B16A716-C7AD-7F4E-A548-A97AFBC4B299}">
          <p14:sldIdLst>
            <p14:sldId id="297"/>
            <p14:sldId id="330"/>
            <p14:sldId id="298"/>
          </p14:sldIdLst>
        </p14:section>
        <p14:section name="Bootstrap" id="{CA264B63-2188-3841-A1FD-47D9B7FC60F4}">
          <p14:sldIdLst>
            <p14:sldId id="304"/>
            <p14:sldId id="323"/>
            <p14:sldId id="322"/>
            <p14:sldId id="324"/>
          </p14:sldIdLst>
        </p14:section>
        <p14:section name="Bootstrap exercise" id="{EBA28AFF-BDCD-774A-B156-51F574E8FE77}">
          <p14:sldIdLst>
            <p14:sldId id="315"/>
            <p14:sldId id="331"/>
            <p14:sldId id="351"/>
            <p14:sldId id="350"/>
            <p14:sldId id="343"/>
            <p14:sldId id="333"/>
            <p14:sldId id="335"/>
          </p14:sldIdLst>
        </p14:section>
        <p14:section name="From CI to CB" id="{8E9B64B5-A687-8B4F-AA35-51B06375708F}">
          <p14:sldIdLst>
            <p14:sldId id="337"/>
            <p14:sldId id="344"/>
          </p14:sldIdLst>
        </p14:section>
        <p14:section name="Statistical analysis" id="{A7DA94BA-E31E-6A44-8E12-CEC6AF3D23BF}">
          <p14:sldIdLst>
            <p14:sldId id="348"/>
            <p14:sldId id="311"/>
            <p14:sldId id="340"/>
            <p14:sldId id="300"/>
            <p14:sldId id="288"/>
            <p14:sldId id="302"/>
            <p14:sldId id="341"/>
          </p14:sldIdLst>
        </p14:section>
        <p14:section name="Conclusions" id="{5FA62B6C-09F5-8249-B938-1727981838B9}">
          <p14:sldIdLst>
            <p14:sldId id="342"/>
            <p14:sldId id="258"/>
            <p14:sldId id="303"/>
          </p14:sldIdLst>
        </p14:section>
        <p14:section name="additional slides" id="{12798297-C7FE-E947-A0FE-8588E884B97B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 D" initials="PD" lastIdx="2" clrIdx="0"/>
  <p:cmAuthor id="1" name="admin" initials="P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DC6"/>
    <a:srgbClr val="1C4F35"/>
    <a:srgbClr val="104008"/>
    <a:srgbClr val="C5D2E0"/>
    <a:srgbClr val="0000FF"/>
    <a:srgbClr val="00CC00"/>
    <a:srgbClr val="002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1" autoAdjust="0"/>
    <p:restoredTop sz="90235" autoAdjust="0"/>
  </p:normalViewPr>
  <p:slideViewPr>
    <p:cSldViewPr snapToGrid="0">
      <p:cViewPr>
        <p:scale>
          <a:sx n="100" d="100"/>
          <a:sy n="100" d="100"/>
        </p:scale>
        <p:origin x="-1488" y="-80"/>
      </p:cViewPr>
      <p:guideLst>
        <p:guide orient="horz" pos="4112"/>
        <p:guide pos="152"/>
      </p:guideLst>
    </p:cSldViewPr>
  </p:slideViewPr>
  <p:outlineViewPr>
    <p:cViewPr>
      <p:scale>
        <a:sx n="33" d="100"/>
        <a:sy n="33" d="100"/>
      </p:scale>
      <p:origin x="0" y="100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8E9DBC2-E862-460B-8D21-00D8A56D28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73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EC8C721-77B0-451E-BFD3-65C0F8C87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441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301DE6-A0C3-481F-BE8D-54655560A0A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-I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 would like to thank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Dr.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 Sweet for inviting me to this seminar series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  <a:cs typeface="+mn-cs"/>
            </a:endParaRPr>
          </a:p>
          <a:p>
            <a:pPr eaLnBrk="1" hangingPunct="1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-I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 am currently a PhD student at the University of Oxford, but am a proud McGill Alumnus</a:t>
            </a:r>
          </a:p>
          <a:p>
            <a:pPr eaLnBrk="1" hangingPunct="1"/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- I studied physics at the undergraduate level, but moved to the kinesiology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dept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 to complete  my Master’s under the supervision of David Pearsall</a:t>
            </a:r>
          </a:p>
          <a:p>
            <a:pPr eaLnBrk="1" hangingPunct="1"/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  <a:cs typeface="+mn-cs"/>
              </a:rPr>
              <a:t>-It is then that I started being interested in the topic I would like to present today. 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-This next example comes from my master’s thesis work and really provides the motivation for why I</a:t>
            </a:r>
            <a:r>
              <a:rPr lang="en-GB" baseline="0" dirty="0" smtClean="0"/>
              <a:t> started looking at curve </a:t>
            </a:r>
            <a:r>
              <a:rPr lang="en-GB" baseline="0" dirty="0" err="1" smtClean="0"/>
              <a:t>analys</a:t>
            </a:r>
            <a:r>
              <a:rPr lang="en-GB" baseline="0" dirty="0" smtClean="0"/>
              <a:t> more closely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-This next example comes from my master’s thesis work and really provides the motivation for why I</a:t>
            </a:r>
            <a:r>
              <a:rPr lang="en-GB" baseline="0" dirty="0" smtClean="0"/>
              <a:t> started looking at curve </a:t>
            </a:r>
            <a:r>
              <a:rPr lang="en-GB" baseline="0" dirty="0" err="1" smtClean="0"/>
              <a:t>analys</a:t>
            </a:r>
            <a:r>
              <a:rPr lang="en-GB" baseline="0" dirty="0" smtClean="0"/>
              <a:t> more closely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graph of simplified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Guide students through</a:t>
            </a:r>
            <a:r>
              <a:rPr lang="en-GB" baseline="0" dirty="0" smtClean="0"/>
              <a:t> this first graph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 some words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8C721-77B0-451E-BFD3-65C0F8C8759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 userDrawn="1"/>
        </p:nvSpPr>
        <p:spPr bwMode="auto">
          <a:xfrm>
            <a:off x="922338" y="668338"/>
            <a:ext cx="539908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ts val="1400"/>
              </a:lnSpc>
              <a:defRPr/>
            </a:pPr>
            <a:r>
              <a:rPr lang="en-US" sz="2000" dirty="0">
                <a:solidFill>
                  <a:schemeClr val="bg1"/>
                </a:solidFill>
              </a:rPr>
              <a:t>Department of Engineering Science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>
            <a:off x="7197725" y="2282825"/>
            <a:ext cx="1295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6" descr="partner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4400" y="2311400"/>
            <a:ext cx="11493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8" descr="ox_brand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7725" y="541338"/>
            <a:ext cx="12954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41538"/>
            <a:ext cx="5399088" cy="1366837"/>
          </a:xfrm>
        </p:spPr>
        <p:txBody>
          <a:bodyPr/>
          <a:lstStyle>
            <a:lvl1pPr>
              <a:lnSpc>
                <a:spcPts val="35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12813" y="3970338"/>
            <a:ext cx="5399087" cy="1752600"/>
          </a:xfrm>
        </p:spPr>
        <p:txBody>
          <a:bodyPr/>
          <a:lstStyle>
            <a:lvl1pPr marL="0" indent="0">
              <a:lnSpc>
                <a:spcPts val="1800"/>
              </a:lnSpc>
              <a:buFont typeface="Wingdings" pitchFamily="1" charset="2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0960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21 October 2011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FA1638D7-AE9B-4098-941D-0AC6280E0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87338"/>
            <a:ext cx="1943100" cy="5338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7338"/>
            <a:ext cx="5676900" cy="5338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A363CDD8-B411-4945-A88A-906E7C5B4E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5CEFEF30-60B5-470B-B39A-9D86E82EDF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</a:t>
            </a:r>
            <a:r>
              <a:rPr lang="en-US" err="1"/>
              <a:t>modelling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983835E2-AB14-4775-BBB4-9F3A00F01A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9024AC6A-3A94-447A-9329-408DAF4114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9B6EE89D-5614-4484-A37F-515DAADBF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675EF59-7683-4C99-8D4D-A82C157C8A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D3FE696C-5850-4095-A99D-67E8DA017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78EFBC1D-74B0-40B0-A40F-8B1964E90B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9C1A9C9F-B9CE-438E-BFD6-EFF626D3A3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-3175" y="5824538"/>
            <a:ext cx="9148763" cy="10366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87338"/>
            <a:ext cx="77724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113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6500" y="6102350"/>
            <a:ext cx="1366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900">
                <a:solidFill>
                  <a:srgbClr val="002147"/>
                </a:solidFill>
              </a:defRPr>
            </a:lvl1pPr>
          </a:lstStyle>
          <a:p>
            <a:pPr>
              <a:defRPr/>
            </a:pPr>
            <a:r>
              <a:rPr lang="en-US"/>
              <a:t>21 October 2011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0" y="6096000"/>
            <a:ext cx="12954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900">
                <a:solidFill>
                  <a:srgbClr val="002147"/>
                </a:solidFill>
              </a:defRPr>
            </a:lvl1pPr>
          </a:lstStyle>
          <a:p>
            <a:pPr>
              <a:defRPr/>
            </a:pPr>
            <a:r>
              <a:rPr lang="en-US"/>
              <a:t>Dynamic foot modelling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56500" y="6261100"/>
            <a:ext cx="1366838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900">
                <a:solidFill>
                  <a:srgbClr val="002147"/>
                </a:solidFill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7D7B009A-F391-49B7-967E-3B17159A93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Picture 13" descr="partner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82838" y="5943600"/>
            <a:ext cx="660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4" descr="ox_rec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5800" y="6096000"/>
            <a:ext cx="136683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0" r:id="rId2"/>
    <p:sldLayoutId id="214748371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/>
  <p:txStyles>
    <p:titleStyle>
      <a:lvl1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2pPr>
      <a:lvl3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3pPr>
      <a:lvl4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4pPr>
      <a:lvl5pPr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5pPr>
      <a:lvl6pPr marL="4572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6pPr>
      <a:lvl7pPr marL="9144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7pPr>
      <a:lvl8pPr marL="13716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8pPr>
      <a:lvl9pPr marL="18288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pitchFamily="1" charset="-128"/>
        </a:defRPr>
      </a:lvl9pPr>
    </p:titleStyle>
    <p:bodyStyle>
      <a:lvl1pPr marL="282575" indent="-282575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buClr>
          <a:srgbClr val="002147"/>
        </a:buClr>
        <a:buSzPct val="80000"/>
        <a:buFont typeface="Wingdings" pitchFamily="2" charset="2"/>
        <a:buChar char="§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63588" indent="-188913" algn="l" rtl="0" eaLnBrk="1" fontAlgn="base" hangingPunct="1">
        <a:spcBef>
          <a:spcPct val="20000"/>
        </a:spcBef>
        <a:spcAft>
          <a:spcPct val="0"/>
        </a:spcAft>
        <a:buClr>
          <a:srgbClr val="002147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2pPr>
      <a:lvl3pPr marL="1141413" indent="-187325" algn="l" rtl="0" eaLnBrk="1" fontAlgn="base" hangingPunct="1">
        <a:spcBef>
          <a:spcPct val="20000"/>
        </a:spcBef>
        <a:spcAft>
          <a:spcPct val="0"/>
        </a:spcAft>
        <a:buClr>
          <a:srgbClr val="002147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3pPr>
      <a:lvl4pPr marL="1519238" indent="-187325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8986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3558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8130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2702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727450" indent="-188913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gif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9.png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jpg"/><Relationship Id="rId5" Type="http://schemas.openxmlformats.org/officeDocument/2006/relationships/image" Target="../media/image24.emf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1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github.com/PhilD001/Bootstrap-Curves" TargetMode="External"/><Relationship Id="rId5" Type="http://schemas.openxmlformats.org/officeDocument/2006/relationships/image" Target="../media/image32.emf"/><Relationship Id="rId6" Type="http://schemas.openxmlformats.org/officeDocument/2006/relationships/image" Target="../media/image21.jpg"/><Relationship Id="rId7" Type="http://schemas.openxmlformats.org/officeDocument/2006/relationships/image" Target="../media/image33.jpg"/><Relationship Id="rId8" Type="http://schemas.openxmlformats.org/officeDocument/2006/relationships/image" Target="../media/image34.jpg"/><Relationship Id="rId9" Type="http://schemas.openxmlformats.org/officeDocument/2006/relationships/image" Target="../media/image35.jpg"/><Relationship Id="rId10" Type="http://schemas.openxmlformats.org/officeDocument/2006/relationships/image" Target="../media/image36.jpg"/><Relationship Id="rId11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9.png"/><Relationship Id="rId6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9.png"/><Relationship Id="rId5" Type="http://schemas.openxmlformats.org/officeDocument/2006/relationships/image" Target="../media/image40.jpg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3.jpg"/><Relationship Id="rId5" Type="http://schemas.openxmlformats.org/officeDocument/2006/relationships/image" Target="../media/image21.jpg"/><Relationship Id="rId6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5.jpg"/><Relationship Id="rId5" Type="http://schemas.openxmlformats.org/officeDocument/2006/relationships/image" Target="../media/image21.jpg"/><Relationship Id="rId6" Type="http://schemas.openxmlformats.org/officeDocument/2006/relationships/image" Target="../media/image44.jpg"/><Relationship Id="rId7" Type="http://schemas.openxmlformats.org/officeDocument/2006/relationships/image" Target="../media/image46.jp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1.jp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7" Type="http://schemas.openxmlformats.org/officeDocument/2006/relationships/image" Target="../media/image51.emf"/><Relationship Id="rId8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5.emf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png"/><Relationship Id="rId5" Type="http://schemas.openxmlformats.org/officeDocument/2006/relationships/image" Target="../media/image9.png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ych.mcgill.ca/misc/fda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m1d.org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7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49251"/>
            <a:ext cx="6070600" cy="1366837"/>
          </a:xfrm>
        </p:spPr>
        <p:txBody>
          <a:bodyPr/>
          <a:lstStyle/>
          <a:p>
            <a:r>
              <a:rPr lang="en-US" sz="2600" b="1" dirty="0" smtClean="0"/>
              <a:t>Statistical Analysis of Motion Curves using the Bootstrap Approach</a:t>
            </a:r>
            <a:endParaRPr lang="en-US" sz="2600" b="1" dirty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4141" y="4499871"/>
            <a:ext cx="7884452" cy="1752600"/>
          </a:xfrm>
        </p:spPr>
        <p:txBody>
          <a:bodyPr/>
          <a:lstStyle/>
          <a:p>
            <a:r>
              <a:rPr lang="en-GB" sz="2000" dirty="0"/>
              <a:t>Philippe </a:t>
            </a:r>
            <a:r>
              <a:rPr lang="en-GB" sz="2000" dirty="0" smtClean="0"/>
              <a:t>C. Dixon</a:t>
            </a:r>
          </a:p>
          <a:p>
            <a:endParaRPr lang="en-GB" sz="2000" dirty="0" smtClean="0"/>
          </a:p>
          <a:p>
            <a:r>
              <a:rPr lang="en-GB" sz="2000" dirty="0" smtClean="0"/>
              <a:t>D.Phil. student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4922" y="3566334"/>
            <a:ext cx="2581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March 25</a:t>
            </a:r>
            <a:r>
              <a:rPr lang="en-GB" sz="2000" baseline="30000" dirty="0" smtClean="0">
                <a:solidFill>
                  <a:schemeClr val="bg1"/>
                </a:solidFill>
              </a:rPr>
              <a:t>th</a:t>
            </a:r>
            <a:r>
              <a:rPr lang="en-GB" sz="2000" dirty="0" smtClean="0">
                <a:solidFill>
                  <a:schemeClr val="bg1"/>
                </a:solidFill>
              </a:rPr>
              <a:t> 2015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544997" y="33903591"/>
            <a:ext cx="6120680" cy="1815008"/>
            <a:chOff x="11088613" y="33558359"/>
            <a:chExt cx="6804844" cy="2175048"/>
          </a:xfrm>
        </p:grpSpPr>
        <p:pic>
          <p:nvPicPr>
            <p:cNvPr id="9" name="Picture 8" descr="LogoFRSQ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613" y="33558359"/>
              <a:ext cx="6804844" cy="2175048"/>
            </a:xfrm>
            <a:prstGeom prst="rect">
              <a:avLst/>
            </a:prstGeom>
          </p:spPr>
        </p:pic>
        <p:pic>
          <p:nvPicPr>
            <p:cNvPr id="12" name="Picture 11" descr="Flag_of_Quebec.sv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449" y="34422455"/>
              <a:ext cx="1512758" cy="1008112"/>
            </a:xfrm>
            <a:prstGeom prst="rect">
              <a:avLst/>
            </a:prstGeom>
          </p:spPr>
        </p:pic>
      </p:grpSp>
      <p:pic>
        <p:nvPicPr>
          <p:cNvPr id="14" name="Picture 13" descr="esma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773" y="33398382"/>
            <a:ext cx="2952328" cy="232021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4697397" y="34055991"/>
            <a:ext cx="6120680" cy="1815008"/>
            <a:chOff x="11088613" y="33558359"/>
            <a:chExt cx="6804844" cy="2175048"/>
          </a:xfrm>
        </p:grpSpPr>
        <p:pic>
          <p:nvPicPr>
            <p:cNvPr id="16" name="Picture 15" descr="LogoFRSQ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613" y="33558359"/>
              <a:ext cx="6804844" cy="2175048"/>
            </a:xfrm>
            <a:prstGeom prst="rect">
              <a:avLst/>
            </a:prstGeom>
          </p:spPr>
        </p:pic>
        <p:pic>
          <p:nvPicPr>
            <p:cNvPr id="17" name="Picture 16" descr="Flag_of_Quebec.sv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449" y="34422455"/>
              <a:ext cx="1512758" cy="1008112"/>
            </a:xfrm>
            <a:prstGeom prst="rect">
              <a:avLst/>
            </a:prstGeom>
          </p:spPr>
        </p:pic>
      </p:grpSp>
      <p:pic>
        <p:nvPicPr>
          <p:cNvPr id="18" name="Picture 17" descr="esma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173" y="33550782"/>
            <a:ext cx="2952328" cy="232021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849797" y="34208391"/>
            <a:ext cx="6120680" cy="1815008"/>
            <a:chOff x="11088613" y="33558359"/>
            <a:chExt cx="6804844" cy="2175048"/>
          </a:xfrm>
        </p:grpSpPr>
        <p:pic>
          <p:nvPicPr>
            <p:cNvPr id="20" name="Picture 19" descr="LogoFRSQ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613" y="33558359"/>
              <a:ext cx="6804844" cy="2175048"/>
            </a:xfrm>
            <a:prstGeom prst="rect">
              <a:avLst/>
            </a:prstGeom>
          </p:spPr>
        </p:pic>
        <p:pic>
          <p:nvPicPr>
            <p:cNvPr id="21" name="Picture 20" descr="Flag_of_Quebec.sv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449" y="34422455"/>
              <a:ext cx="1512758" cy="1008112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5002197" y="34360791"/>
            <a:ext cx="6120680" cy="1815008"/>
            <a:chOff x="11088613" y="33558359"/>
            <a:chExt cx="6804844" cy="2175048"/>
          </a:xfrm>
        </p:grpSpPr>
        <p:pic>
          <p:nvPicPr>
            <p:cNvPr id="23" name="Picture 22" descr="LogoFRSQ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613" y="33558359"/>
              <a:ext cx="6804844" cy="2175048"/>
            </a:xfrm>
            <a:prstGeom prst="rect">
              <a:avLst/>
            </a:prstGeom>
          </p:spPr>
        </p:pic>
        <p:pic>
          <p:nvPicPr>
            <p:cNvPr id="24" name="Picture 23" descr="Flag_of_Quebec.sv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449" y="34422455"/>
              <a:ext cx="1512758" cy="100811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599" y="5480642"/>
            <a:ext cx="3171561" cy="945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5-03-05 at 8.56.56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3511550"/>
            <a:ext cx="2641600" cy="1079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006473"/>
            <a:ext cx="8821126" cy="1216027"/>
          </a:xfrm>
        </p:spPr>
        <p:txBody>
          <a:bodyPr/>
          <a:lstStyle/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500" y="1028700"/>
            <a:ext cx="881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Confidence intervals (CI) are superior to </a:t>
            </a:r>
            <a:r>
              <a:rPr lang="en-US" b="1" i="1" dirty="0" smtClean="0"/>
              <a:t>s</a:t>
            </a:r>
            <a:r>
              <a:rPr lang="en-US" dirty="0" smtClean="0"/>
              <a:t>:</a:t>
            </a:r>
          </a:p>
          <a:p>
            <a:endParaRPr lang="en-US" sz="1200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ym typeface="Wingdings"/>
              </a:rPr>
              <a:t>relationship between sample and population variability   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can be estimated</a:t>
            </a:r>
          </a:p>
          <a:p>
            <a:endParaRPr lang="en-US" sz="1200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e.g. 95% CI  95% of the time, the true population mean 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       (μ) is contained by the CI</a:t>
            </a:r>
            <a:endParaRPr lang="en-US" dirty="0"/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Curve Variability: </a:t>
            </a:r>
            <a:r>
              <a:rPr lang="en-US" dirty="0"/>
              <a:t>C</a:t>
            </a:r>
            <a:r>
              <a:rPr lang="en-US" dirty="0" smtClean="0"/>
              <a:t>onfidence </a:t>
            </a:r>
            <a:r>
              <a:rPr lang="en-US" dirty="0"/>
              <a:t>I</a:t>
            </a:r>
            <a:r>
              <a:rPr lang="en-US" dirty="0" smtClean="0"/>
              <a:t>ntervals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336800" y="3619500"/>
            <a:ext cx="609600" cy="81280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4" name="Picture 13" descr="group1_c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1" y="3022600"/>
            <a:ext cx="2832099" cy="270071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 bwMode="auto">
          <a:xfrm flipH="1">
            <a:off x="1816100" y="4305300"/>
            <a:ext cx="749300" cy="774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863600" y="5054600"/>
            <a:ext cx="351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Usually 1.96 for normal distribution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3869755" y="3711844"/>
            <a:ext cx="1184845" cy="7747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normalizeH="0" baseline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457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oup1_c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2308060"/>
            <a:ext cx="3581400" cy="34152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006473"/>
            <a:ext cx="8821126" cy="1216027"/>
          </a:xfrm>
        </p:spPr>
        <p:txBody>
          <a:bodyPr/>
          <a:lstStyle/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9" name="Multiply 18"/>
          <p:cNvSpPr/>
          <p:nvPr/>
        </p:nvSpPr>
        <p:spPr bwMode="auto">
          <a:xfrm>
            <a:off x="4775200" y="1651000"/>
            <a:ext cx="3733800" cy="4813300"/>
          </a:xfrm>
          <a:prstGeom prst="mathMultiply">
            <a:avLst/>
          </a:prstGeom>
          <a:solidFill>
            <a:srgbClr val="FF0000">
              <a:alpha val="4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800" y="1181100"/>
            <a:ext cx="883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It has been shown that the application of a point-by-point CI over a curve results in smaller than expected coverage (</a:t>
            </a:r>
            <a:r>
              <a:rPr lang="en-US" dirty="0" err="1" smtClean="0"/>
              <a:t>Lenhoff</a:t>
            </a:r>
            <a:r>
              <a:rPr lang="en-US" dirty="0" smtClean="0"/>
              <a:t> et al. 1999)</a:t>
            </a:r>
          </a:p>
          <a:p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Why?</a:t>
            </a:r>
          </a:p>
          <a:p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How can this be resolved?</a:t>
            </a:r>
            <a:endParaRPr lang="en-US" dirty="0"/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Curve Variability: Confidence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23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8585513" cy="935037"/>
          </a:xfrm>
        </p:spPr>
        <p:txBody>
          <a:bodyPr/>
          <a:lstStyle/>
          <a:p>
            <a:r>
              <a:rPr lang="en-US" dirty="0" smtClean="0"/>
              <a:t>Curve Variability: Multiple Comparisons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17729" y="5024095"/>
            <a:ext cx="8327710" cy="71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endParaRPr lang="en-GB" sz="2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41300" y="1129013"/>
            <a:ext cx="8559800" cy="381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200" dirty="0" smtClean="0"/>
              <a:t>When we create a CI, we basically run a significance test: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 </a:t>
            </a:r>
            <a:r>
              <a:rPr lang="en-GB" sz="2200" dirty="0" smtClean="0"/>
              <a:t>   </a:t>
            </a:r>
            <a:r>
              <a:rPr lang="en-GB" sz="2200" dirty="0" smtClean="0">
                <a:sym typeface="Wingdings"/>
              </a:rPr>
              <a:t> For a given point on the curve, </a:t>
            </a:r>
            <a:r>
              <a:rPr lang="en-GB" sz="2200" dirty="0" smtClean="0"/>
              <a:t>there is 5% chance that the true </a:t>
            </a:r>
          </a:p>
          <a:p>
            <a:pPr marL="0" indent="0">
              <a:buNone/>
            </a:pPr>
            <a:r>
              <a:rPr lang="en-GB" sz="2200" dirty="0"/>
              <a:t> </a:t>
            </a:r>
            <a:r>
              <a:rPr lang="en-GB" sz="2200" dirty="0" smtClean="0"/>
              <a:t>        population mean is not contained by the 95% CI</a:t>
            </a:r>
            <a:r>
              <a:rPr lang="en-GB" sz="2200" baseline="-25000" dirty="0" smtClean="0"/>
              <a:t> </a:t>
            </a:r>
            <a:r>
              <a:rPr lang="en-GB" sz="2200" dirty="0" smtClean="0"/>
              <a:t>(Type I error)</a:t>
            </a:r>
            <a:endParaRPr lang="en-GB" sz="2200" baseline="-25000" dirty="0" smtClean="0"/>
          </a:p>
          <a:p>
            <a:pPr marL="0" indent="0">
              <a:buNone/>
            </a:pPr>
            <a:endParaRPr lang="en-GB" sz="2200" dirty="0" smtClean="0"/>
          </a:p>
          <a:p>
            <a:pPr marL="0" indent="0">
              <a:buNone/>
            </a:pPr>
            <a:endParaRPr lang="en-GB" sz="2200" dirty="0" smtClean="0"/>
          </a:p>
          <a:p>
            <a:pPr>
              <a:buFont typeface="Wingdings" charset="2"/>
              <a:buChar char="Ø"/>
            </a:pPr>
            <a:r>
              <a:rPr lang="en-GB" sz="2200" dirty="0"/>
              <a:t>As we look at more </a:t>
            </a:r>
            <a:r>
              <a:rPr lang="en-GB" sz="2200" dirty="0" smtClean="0"/>
              <a:t>points, </a:t>
            </a:r>
            <a:r>
              <a:rPr lang="en-GB" sz="2200" dirty="0"/>
              <a:t>it becomes </a:t>
            </a:r>
            <a:r>
              <a:rPr lang="en-GB" sz="2200" dirty="0" smtClean="0"/>
              <a:t>likely </a:t>
            </a:r>
            <a:r>
              <a:rPr lang="en-GB" sz="2200" dirty="0"/>
              <a:t>that </a:t>
            </a:r>
            <a:r>
              <a:rPr lang="en-GB" sz="2200" dirty="0" smtClean="0"/>
              <a:t>the CI will not contain the true population mean at some point along the curve </a:t>
            </a:r>
          </a:p>
          <a:p>
            <a:pPr marL="0" indent="0">
              <a:buNone/>
            </a:pPr>
            <a:r>
              <a:rPr lang="en-GB" sz="2200" dirty="0" smtClean="0"/>
              <a:t>   </a:t>
            </a:r>
          </a:p>
          <a:p>
            <a:pPr marL="0" indent="0">
              <a:buNone/>
            </a:pPr>
            <a:endParaRPr lang="en-GB" sz="2200" dirty="0" smtClean="0"/>
          </a:p>
          <a:p>
            <a:pPr>
              <a:buFont typeface="Wingdings" charset="2"/>
              <a:buChar char="Ø"/>
            </a:pPr>
            <a:r>
              <a:rPr lang="en-GB" sz="2200" dirty="0" smtClean="0">
                <a:sym typeface="Wingdings"/>
              </a:rPr>
              <a:t>The width of the CI needs to be made larger with every point analysed</a:t>
            </a:r>
            <a:r>
              <a:rPr lang="en-GB" sz="2200" dirty="0" smtClean="0"/>
              <a:t> to ensure the theoretical coverage is maintained</a:t>
            </a:r>
            <a:endParaRPr lang="en-GB" sz="2200" dirty="0"/>
          </a:p>
          <a:p>
            <a:pPr marL="0" indent="0">
              <a:buNone/>
            </a:pPr>
            <a:endParaRPr lang="en-GB" sz="2200" baseline="-25000" dirty="0"/>
          </a:p>
          <a:p>
            <a:endParaRPr lang="en-GB" sz="2200" dirty="0" smtClean="0"/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39877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955673"/>
            <a:ext cx="8483600" cy="2359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200" dirty="0" smtClean="0"/>
              <a:t>What is the overall (family-wise) chance that we have committed a Type I error over only </a:t>
            </a:r>
            <a:r>
              <a:rPr lang="en-GB" sz="2200" b="1" dirty="0" smtClean="0"/>
              <a:t>5</a:t>
            </a:r>
            <a:r>
              <a:rPr lang="en-GB" sz="2200" dirty="0" smtClean="0"/>
              <a:t> points on a curve (at the α = 0.05) level?</a:t>
            </a:r>
          </a:p>
          <a:p>
            <a:pPr>
              <a:buFont typeface="Wingdings" charset="2"/>
              <a:buChar char="Ø"/>
            </a:pPr>
            <a:endParaRPr lang="en-GB" sz="2200" dirty="0"/>
          </a:p>
          <a:p>
            <a:pPr marL="0" indent="0">
              <a:buNone/>
            </a:pPr>
            <a:endParaRPr lang="en-GB" sz="2200" dirty="0" smtClean="0">
              <a:sym typeface="Wingdings"/>
            </a:endParaRPr>
          </a:p>
          <a:p>
            <a:pPr marL="0" indent="0">
              <a:buNone/>
            </a:pPr>
            <a:endParaRPr lang="en-GB" sz="2200" dirty="0">
              <a:sym typeface="Wingdings"/>
            </a:endParaRPr>
          </a:p>
          <a:p>
            <a:pPr marL="0" indent="0">
              <a:buNone/>
            </a:pPr>
            <a:endParaRPr lang="en-GB" sz="2200" dirty="0" smtClean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GB" sz="2200" dirty="0" smtClean="0">
                <a:sym typeface="Wingdings"/>
              </a:rPr>
              <a:t>This error increases with each test!</a:t>
            </a:r>
          </a:p>
          <a:p>
            <a:endParaRPr lang="en-GB" sz="2200" dirty="0" smtClean="0"/>
          </a:p>
          <a:p>
            <a:endParaRPr lang="en-GB" sz="2200" dirty="0"/>
          </a:p>
        </p:txBody>
      </p:sp>
      <p:pic>
        <p:nvPicPr>
          <p:cNvPr id="3" name="Picture 2" descr="Screen Shot 2015-03-04 at 12.27.08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1" b="29305"/>
          <a:stretch/>
        </p:blipFill>
        <p:spPr>
          <a:xfrm>
            <a:off x="501348" y="1872844"/>
            <a:ext cx="5481386" cy="4790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07373" y="188328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 </a:t>
            </a:r>
            <a:r>
              <a:rPr lang="en-GB" dirty="0">
                <a:sym typeface="Wingdings"/>
              </a:rPr>
              <a:t> 22.6% </a:t>
            </a:r>
          </a:p>
        </p:txBody>
      </p:sp>
      <p:sp>
        <p:nvSpPr>
          <p:cNvPr id="30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8585513" cy="935037"/>
          </a:xfrm>
        </p:spPr>
        <p:txBody>
          <a:bodyPr/>
          <a:lstStyle/>
          <a:p>
            <a:r>
              <a:rPr lang="en-US" dirty="0"/>
              <a:t>Curve Variability: Multiple </a:t>
            </a:r>
            <a:r>
              <a:rPr lang="en-US" dirty="0" smtClean="0"/>
              <a:t>Comparisons</a:t>
            </a:r>
            <a:endParaRPr lang="en-US" dirty="0"/>
          </a:p>
        </p:txBody>
      </p:sp>
      <p:pic>
        <p:nvPicPr>
          <p:cNvPr id="4" name="Picture 3" descr="mult_prob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2806700"/>
            <a:ext cx="3721099" cy="291216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92100" y="3495673"/>
            <a:ext cx="4597400" cy="103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200" dirty="0" smtClean="0"/>
              <a:t>For 100 points, we are fairly certain that an error has been committed!</a:t>
            </a:r>
            <a:endParaRPr lang="en-GB" sz="2200" dirty="0" smtClean="0">
              <a:sym typeface="Wingdings"/>
            </a:endParaRPr>
          </a:p>
          <a:p>
            <a:endParaRPr lang="en-GB" sz="2200" dirty="0" smtClean="0"/>
          </a:p>
          <a:p>
            <a:endParaRPr lang="en-GB" sz="2200" dirty="0"/>
          </a:p>
        </p:txBody>
      </p:sp>
      <p:pic>
        <p:nvPicPr>
          <p:cNvPr id="2" name="Picture 1" descr="inde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594100"/>
            <a:ext cx="1371826" cy="13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5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955673"/>
            <a:ext cx="8316570" cy="381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200" dirty="0" smtClean="0"/>
              <a:t>There are a number of “classical” approaches to controlling family-wise error rates:</a:t>
            </a:r>
          </a:p>
          <a:p>
            <a:pPr>
              <a:buFont typeface="Wingdings" charset="2"/>
              <a:buChar char="Ø"/>
            </a:pPr>
            <a:endParaRPr lang="en-GB" sz="2200" dirty="0"/>
          </a:p>
          <a:p>
            <a:pPr>
              <a:buFontTx/>
              <a:buChar char="-"/>
            </a:pPr>
            <a:r>
              <a:rPr lang="en-GB" sz="2200" dirty="0" err="1" smtClean="0"/>
              <a:t>Tukey</a:t>
            </a:r>
            <a:endParaRPr lang="en-GB" sz="2200" dirty="0" smtClean="0"/>
          </a:p>
          <a:p>
            <a:pPr>
              <a:buFontTx/>
              <a:buChar char="-"/>
            </a:pPr>
            <a:r>
              <a:rPr lang="en-GB" sz="2200" dirty="0" err="1" smtClean="0"/>
              <a:t>Scheffe</a:t>
            </a:r>
            <a:endParaRPr lang="en-GB" sz="2200" dirty="0" smtClean="0"/>
          </a:p>
          <a:p>
            <a:pPr>
              <a:buFontTx/>
              <a:buChar char="-"/>
            </a:pPr>
            <a:r>
              <a:rPr lang="en-GB" sz="2200" dirty="0" err="1"/>
              <a:t>Bonferroni</a:t>
            </a:r>
            <a:r>
              <a:rPr lang="en-GB" sz="2200" dirty="0"/>
              <a:t> correction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 smtClean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GB" sz="2200" dirty="0" smtClean="0">
                <a:sym typeface="Wingdings"/>
              </a:rPr>
              <a:t>A </a:t>
            </a:r>
            <a:r>
              <a:rPr lang="en-GB" sz="2200" dirty="0" err="1" smtClean="0">
                <a:sym typeface="Wingdings"/>
              </a:rPr>
              <a:t>Bonferroni</a:t>
            </a:r>
            <a:r>
              <a:rPr lang="en-GB" sz="2200" dirty="0" smtClean="0">
                <a:sym typeface="Wingdings"/>
              </a:rPr>
              <a:t> correction for 101 data points (α</a:t>
            </a:r>
            <a:r>
              <a:rPr lang="en-GB" sz="2200" baseline="-25000" dirty="0" smtClean="0">
                <a:sym typeface="Wingdings"/>
              </a:rPr>
              <a:t>BON</a:t>
            </a:r>
            <a:r>
              <a:rPr lang="en-GB" sz="2200" dirty="0" smtClean="0">
                <a:sym typeface="Wingdings"/>
              </a:rPr>
              <a:t> = 0.0005) would be like putting a 99.995% CI (Too conservative!)</a:t>
            </a:r>
          </a:p>
          <a:p>
            <a:pPr marL="0" indent="0">
              <a:buNone/>
            </a:pPr>
            <a:endParaRPr lang="en-GB" sz="2200" dirty="0" smtClean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GB" sz="2200" dirty="0" smtClean="0">
                <a:sym typeface="Wingdings"/>
              </a:rPr>
              <a:t>Other approaches can be implemented…</a:t>
            </a:r>
            <a:endParaRPr lang="en-GB" sz="2200" dirty="0"/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8585513" cy="935037"/>
          </a:xfrm>
        </p:spPr>
        <p:txBody>
          <a:bodyPr/>
          <a:lstStyle/>
          <a:p>
            <a:r>
              <a:rPr lang="en-US" dirty="0"/>
              <a:t>Curve Variability: Multiple </a:t>
            </a:r>
            <a:r>
              <a:rPr lang="en-US" dirty="0" smtClean="0"/>
              <a:t>Comparisons</a:t>
            </a:r>
            <a:endParaRPr lang="en-US" dirty="0"/>
          </a:p>
        </p:txBody>
      </p:sp>
      <p:pic>
        <p:nvPicPr>
          <p:cNvPr id="3" name="Picture 2" descr="Screen Shot 2015-03-05 at 9.21.36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 b="19697"/>
          <a:stretch/>
        </p:blipFill>
        <p:spPr>
          <a:xfrm>
            <a:off x="4546600" y="2324100"/>
            <a:ext cx="1803400" cy="5715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3234755" y="2501900"/>
            <a:ext cx="1184845" cy="2921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628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945653"/>
            <a:ext cx="6306525" cy="4635434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Developed by B. </a:t>
            </a:r>
            <a:r>
              <a:rPr lang="en-GB" sz="2400" dirty="0" err="1" smtClean="0"/>
              <a:t>Efron</a:t>
            </a:r>
            <a:r>
              <a:rPr lang="en-GB" sz="2400" dirty="0" smtClean="0"/>
              <a:t> in 1979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Rare in movement science, but widely cited in other fields (≈ 97 000 times)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Bootstrapping is a purely data driven method where statistical parameters are estimated by randomly resampling (with replacement) from the sample at hand.</a:t>
            </a:r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  </a:t>
            </a:r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04074" y="196878"/>
            <a:ext cx="8307672" cy="935037"/>
          </a:xfrm>
        </p:spPr>
        <p:txBody>
          <a:bodyPr/>
          <a:lstStyle/>
          <a:p>
            <a:r>
              <a:rPr lang="en-US" dirty="0" smtClean="0"/>
              <a:t>The Bootstrap Method: Background</a:t>
            </a:r>
            <a:endParaRPr lang="en-US" dirty="0"/>
          </a:p>
        </p:txBody>
      </p:sp>
      <p:pic>
        <p:nvPicPr>
          <p:cNvPr id="2" name="Picture 1" descr="efr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72" y="868912"/>
            <a:ext cx="2117893" cy="31838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2593" y="4743590"/>
            <a:ext cx="70947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 e.g. x = {5,12,13}   </a:t>
            </a:r>
            <a:r>
              <a:rPr lang="en-GB" dirty="0">
                <a:sym typeface="Wingdings"/>
              </a:rPr>
              <a:t></a:t>
            </a:r>
            <a:r>
              <a:rPr lang="en-GB" dirty="0"/>
              <a:t>       x</a:t>
            </a:r>
            <a:r>
              <a:rPr lang="en-GB" baseline="-25000" dirty="0"/>
              <a:t>resamp1</a:t>
            </a:r>
            <a:r>
              <a:rPr lang="en-GB" dirty="0"/>
              <a:t> = {5,12,12} </a:t>
            </a:r>
          </a:p>
          <a:p>
            <a:pPr marL="0" indent="0">
              <a:buNone/>
            </a:pPr>
            <a:r>
              <a:rPr lang="en-GB" dirty="0"/>
              <a:t>			</a:t>
            </a:r>
            <a:r>
              <a:rPr lang="en-GB" dirty="0" smtClean="0"/>
              <a:t>          x</a:t>
            </a:r>
            <a:r>
              <a:rPr lang="en-GB" baseline="-25000" dirty="0" smtClean="0"/>
              <a:t>resamp2</a:t>
            </a:r>
            <a:r>
              <a:rPr lang="en-GB" dirty="0" smtClean="0"/>
              <a:t> </a:t>
            </a:r>
            <a:r>
              <a:rPr lang="en-GB" dirty="0"/>
              <a:t>= {5,  5,13}</a:t>
            </a:r>
          </a:p>
        </p:txBody>
      </p:sp>
    </p:spTree>
    <p:extLst>
      <p:ext uri="{BB962C8B-B14F-4D97-AF65-F5344CB8AC3E}">
        <p14:creationId xmlns:p14="http://schemas.microsoft.com/office/powerpoint/2010/main" val="99268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5" y="945653"/>
            <a:ext cx="8440125" cy="80694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dirty="0" smtClean="0"/>
              <a:t>We usually have to rely on a single sample and use theoretical  arguments to make inferences about the population</a:t>
            </a:r>
          </a:p>
          <a:p>
            <a:pPr>
              <a:buFont typeface="Wingdings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04074" y="196878"/>
            <a:ext cx="8307672" cy="935037"/>
          </a:xfrm>
        </p:spPr>
        <p:txBody>
          <a:bodyPr/>
          <a:lstStyle/>
          <a:p>
            <a:r>
              <a:rPr lang="en-US" dirty="0"/>
              <a:t>The Bootstrap Method: Background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4800" y="1895229"/>
            <a:ext cx="5626100" cy="2702171"/>
            <a:chOff x="304800" y="1895229"/>
            <a:chExt cx="5626100" cy="2702171"/>
          </a:xfrm>
        </p:grpSpPr>
        <p:pic>
          <p:nvPicPr>
            <p:cNvPr id="11" name="Picture 10" descr="Screen Shot 2015-03-05 at 7.41.50 PM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354"/>
            <a:stretch/>
          </p:blipFill>
          <p:spPr>
            <a:xfrm>
              <a:off x="304800" y="1895229"/>
              <a:ext cx="1771192" cy="2700000"/>
            </a:xfrm>
            <a:prstGeom prst="rect">
              <a:avLst/>
            </a:prstGeom>
          </p:spPr>
        </p:pic>
        <p:pic>
          <p:nvPicPr>
            <p:cNvPr id="2" name="Picture 1" descr="Screen Shot 2015-03-05 at 7.45.10 PM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100" y="1905000"/>
              <a:ext cx="3860800" cy="2692400"/>
            </a:xfrm>
            <a:prstGeom prst="rect">
              <a:avLst/>
            </a:prstGeom>
          </p:spPr>
        </p:pic>
      </p:grpSp>
      <p:pic>
        <p:nvPicPr>
          <p:cNvPr id="6" name="Picture 5" descr="Screen Shot 2015-03-05 at 7.53.55 P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1905000"/>
            <a:ext cx="1911350" cy="26554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2833" y="4762500"/>
            <a:ext cx="3121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</a:t>
            </a:r>
            <a:r>
              <a:rPr lang="en-US" dirty="0" smtClean="0">
                <a:sym typeface="Wingdings"/>
              </a:rPr>
              <a:t> population</a:t>
            </a:r>
            <a:endParaRPr lang="en-US" dirty="0"/>
          </a:p>
        </p:txBody>
      </p:sp>
      <p:pic>
        <p:nvPicPr>
          <p:cNvPr id="14" name="Picture 13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2171700" y="2717800"/>
            <a:ext cx="1828800" cy="1193800"/>
          </a:xfrm>
          <a:prstGeom prst="rect">
            <a:avLst/>
          </a:prstGeom>
        </p:spPr>
      </p:pic>
      <p:pic>
        <p:nvPicPr>
          <p:cNvPr id="15" name="Picture 14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3898900" y="2006600"/>
            <a:ext cx="1930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3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5" y="945653"/>
            <a:ext cx="8643325" cy="87044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dirty="0"/>
              <a:t>I</a:t>
            </a:r>
            <a:r>
              <a:rPr lang="en-GB" dirty="0" smtClean="0"/>
              <a:t>f we could collect many single random samples (SRS), we would know the shape of the sampling distribution and not have to worry about theory…</a:t>
            </a:r>
            <a:endParaRPr lang="en-GB" b="1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04074" y="196878"/>
            <a:ext cx="8307672" cy="935037"/>
          </a:xfrm>
        </p:spPr>
        <p:txBody>
          <a:bodyPr/>
          <a:lstStyle/>
          <a:p>
            <a:r>
              <a:rPr lang="en-US" dirty="0"/>
              <a:t>The Bootstrap Method: Background</a:t>
            </a:r>
          </a:p>
        </p:txBody>
      </p:sp>
      <p:pic>
        <p:nvPicPr>
          <p:cNvPr id="11" name="Picture 10" descr="Screen Shot 2015-03-05 at 7.41.50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123830"/>
            <a:ext cx="6316496" cy="2854570"/>
          </a:xfrm>
          <a:prstGeom prst="rect">
            <a:avLst/>
          </a:prstGeom>
        </p:spPr>
      </p:pic>
      <p:pic>
        <p:nvPicPr>
          <p:cNvPr id="6" name="Picture 5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2324099" y="2400300"/>
            <a:ext cx="2451101" cy="2197100"/>
          </a:xfrm>
          <a:prstGeom prst="rect">
            <a:avLst/>
          </a:prstGeom>
        </p:spPr>
      </p:pic>
      <p:pic>
        <p:nvPicPr>
          <p:cNvPr id="9" name="Picture 8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4597399" y="2336800"/>
            <a:ext cx="2108201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7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5" y="945653"/>
            <a:ext cx="8973525" cy="80694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dirty="0" smtClean="0"/>
              <a:t>The Bootstrap uses a single sample to create a Bootstrap distribution</a:t>
            </a:r>
          </a:p>
          <a:p>
            <a:pPr>
              <a:buFont typeface="Wingdings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Background</a:t>
            </a:r>
          </a:p>
        </p:txBody>
      </p:sp>
      <p:pic>
        <p:nvPicPr>
          <p:cNvPr id="5" name="Picture 4" descr="Screen Shot 2015-03-05 at 7.56.10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409700"/>
            <a:ext cx="8026400" cy="25654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70475" y="4196853"/>
            <a:ext cx="8973525" cy="1645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dirty="0" smtClean="0"/>
              <a:t>The sample itself is treated as the population, from which many Bootstrap samples are draw!</a:t>
            </a:r>
          </a:p>
          <a:p>
            <a:pPr>
              <a:buFont typeface="Wingdings" charset="2"/>
              <a:buChar char="Ø"/>
            </a:pPr>
            <a:endParaRPr lang="en-GB" dirty="0"/>
          </a:p>
          <a:p>
            <a:pPr>
              <a:buFont typeface="Wingdings" charset="2"/>
              <a:buChar char="Ø"/>
            </a:pPr>
            <a:r>
              <a:rPr lang="en-GB" dirty="0" smtClean="0"/>
              <a:t>The Bootstrap samples reproduce what we would expect from theory (Singh et al. 2010) </a:t>
            </a:r>
          </a:p>
          <a:p>
            <a:pPr>
              <a:buFont typeface="Wingdings" charset="2"/>
              <a:buChar char="Ø"/>
            </a:pPr>
            <a:endParaRPr lang="en-GB" dirty="0" smtClean="0"/>
          </a:p>
          <a:p>
            <a:pPr marL="0" indent="0">
              <a:buFont typeface="Wingdings" pitchFamily="2" charset="2"/>
              <a:buNone/>
            </a:pPr>
            <a:endParaRPr lang="en-GB" b="1" dirty="0" smtClean="0"/>
          </a:p>
          <a:p>
            <a:pPr marL="0" indent="0">
              <a:buFont typeface="Wingdings" pitchFamily="2" charset="2"/>
              <a:buNone/>
            </a:pPr>
            <a:endParaRPr lang="en-GB" b="1" dirty="0" smtClean="0"/>
          </a:p>
          <a:p>
            <a:pPr marL="0" indent="0">
              <a:buFont typeface="Wingdings" pitchFamily="2" charset="2"/>
              <a:buNone/>
            </a:pPr>
            <a:endParaRPr lang="en-GB" dirty="0" smtClean="0"/>
          </a:p>
        </p:txBody>
      </p:sp>
      <p:pic>
        <p:nvPicPr>
          <p:cNvPr id="9" name="Picture 8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2057399" y="1511300"/>
            <a:ext cx="2451101" cy="2197100"/>
          </a:xfrm>
          <a:prstGeom prst="rect">
            <a:avLst/>
          </a:prstGeom>
        </p:spPr>
      </p:pic>
      <p:pic>
        <p:nvPicPr>
          <p:cNvPr id="11" name="Picture 10" descr="Screen Shot 2015-03-05 at 7.45.10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55660"/>
          <a:stretch/>
        </p:blipFill>
        <p:spPr>
          <a:xfrm>
            <a:off x="4622799" y="1511300"/>
            <a:ext cx="3822701" cy="242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2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21274" y="1028700"/>
            <a:ext cx="8821126" cy="10001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Knee Osteoarthritis (OA) study</a:t>
            </a:r>
          </a:p>
          <a:p>
            <a:pPr marL="0" indent="0">
              <a:buNone/>
            </a:pPr>
            <a:endParaRPr lang="en-GB" sz="2400" b="1" dirty="0" smtClean="0"/>
          </a:p>
          <a:p>
            <a:pPr marL="0" indent="0">
              <a:buNone/>
            </a:pPr>
            <a:r>
              <a:rPr lang="en-GB" sz="2400" dirty="0" smtClean="0"/>
              <a:t>Compute </a:t>
            </a:r>
            <a:r>
              <a:rPr lang="en-GB" sz="2400" dirty="0" smtClean="0"/>
              <a:t>the 95% CI at one-point along the curve (max in stance) for the OA group (red) using theory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-Access data at: </a:t>
            </a:r>
            <a:r>
              <a:rPr lang="en-GB" sz="2400" dirty="0" smtClean="0">
                <a:hlinkClick r:id="rId4"/>
              </a:rPr>
              <a:t>https</a:t>
            </a:r>
            <a:r>
              <a:rPr lang="en-GB" sz="2400" dirty="0">
                <a:hlinkClick r:id="rId4"/>
              </a:rPr>
              <a:t>://github.com/PhilD001/Bootstrap-</a:t>
            </a:r>
            <a:r>
              <a:rPr lang="en-GB" sz="2400" dirty="0" smtClean="0">
                <a:hlinkClick r:id="rId4"/>
              </a:rPr>
              <a:t>Curves</a:t>
            </a: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-Load </a:t>
            </a:r>
            <a:r>
              <a:rPr lang="en-GB" sz="2400" dirty="0" err="1" smtClean="0"/>
              <a:t>test_data.xlsx</a:t>
            </a: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</a:t>
            </a:r>
            <a:r>
              <a:rPr lang="en-US" dirty="0" smtClean="0"/>
              <a:t>An exercise</a:t>
            </a:r>
            <a:endParaRPr lang="en-US" dirty="0"/>
          </a:p>
        </p:txBody>
      </p:sp>
      <p:pic>
        <p:nvPicPr>
          <p:cNvPr id="13" name="Picture 12" descr="group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86" y="2959794"/>
            <a:ext cx="2814114" cy="259010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>
            <a:off x="7137400" y="4102100"/>
            <a:ext cx="482600" cy="990600"/>
          </a:xfrm>
          <a:prstGeom prst="ellipse">
            <a:avLst/>
          </a:prstGeom>
          <a:solidFill>
            <a:schemeClr val="bg2">
              <a:alpha val="5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25" name="Picture 24" descr="Screen Shot 2015-03-05 at 8.56.56 P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3714750"/>
            <a:ext cx="2641600" cy="1079500"/>
          </a:xfrm>
          <a:prstGeom prst="rect">
            <a:avLst/>
          </a:prstGeom>
        </p:spPr>
      </p:pic>
      <p:pic>
        <p:nvPicPr>
          <p:cNvPr id="15" name="Picture 14" descr="Screen Shot 2015-03-05 at 9.48.17 PM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362450"/>
            <a:ext cx="1574800" cy="647700"/>
          </a:xfrm>
          <a:prstGeom prst="rect">
            <a:avLst/>
          </a:prstGeom>
        </p:spPr>
      </p:pic>
      <p:pic>
        <p:nvPicPr>
          <p:cNvPr id="21" name="Picture 20" descr="Screen Shot 2015-03-05 at 9.48.10 P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3581400"/>
            <a:ext cx="1562100" cy="660400"/>
          </a:xfrm>
          <a:prstGeom prst="rect">
            <a:avLst/>
          </a:prstGeom>
        </p:spPr>
      </p:pic>
      <p:pic>
        <p:nvPicPr>
          <p:cNvPr id="27" name="Picture 26" descr="Screen Shot 2015-03-05 at 9.49.53 PM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181600"/>
            <a:ext cx="1955800" cy="533400"/>
          </a:xfrm>
          <a:prstGeom prst="rect">
            <a:avLst/>
          </a:prstGeom>
        </p:spPr>
      </p:pic>
      <p:pic>
        <p:nvPicPr>
          <p:cNvPr id="28" name="Picture 27" descr="Screen Shot 2015-03-05 at 9.48.51 PM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067300"/>
            <a:ext cx="2819400" cy="6604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 rot="16200000">
            <a:off x="831855" y="3956056"/>
            <a:ext cx="800104" cy="431791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 rot="16200000">
            <a:off x="1555756" y="3968755"/>
            <a:ext cx="800104" cy="431791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 rot="16200000">
            <a:off x="2082806" y="3975105"/>
            <a:ext cx="850903" cy="546091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2" name="Picture 1" descr="index.jpg"/>
          <p:cNvPicPr>
            <a:picLocks noChangeAspect="1"/>
          </p:cNvPicPr>
          <p:nvPr/>
        </p:nvPicPr>
        <p:blipFill>
          <a:blip r:embed="rId11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00" y="168148"/>
            <a:ext cx="1094014" cy="10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74" y="1120773"/>
            <a:ext cx="8821126" cy="411162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Introduction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Variability in motion curves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Statistical analysis of motion curves 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Concluding remarks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Question/Answer period</a:t>
            </a:r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pic>
        <p:nvPicPr>
          <p:cNvPr id="2" name="Picture 1" descr="clipboard-list-outline-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901700"/>
            <a:ext cx="40132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7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3-24 at 4.28.10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071099"/>
            <a:ext cx="4216400" cy="2775474"/>
          </a:xfrm>
          <a:prstGeom prst="rect">
            <a:avLst/>
          </a:prstGeom>
        </p:spPr>
      </p:pic>
      <p:pic>
        <p:nvPicPr>
          <p:cNvPr id="4" name="Picture 3" descr="Screen Shot 2015-03-24 at 4.25.14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0"/>
          <a:stretch/>
        </p:blipFill>
        <p:spPr>
          <a:xfrm>
            <a:off x="241300" y="3028360"/>
            <a:ext cx="6460782" cy="2762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5874" y="965200"/>
            <a:ext cx="7182826" cy="10160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Computing </a:t>
            </a:r>
            <a:r>
              <a:rPr lang="en-GB" sz="2400" dirty="0" smtClean="0"/>
              <a:t>the 95% CI using </a:t>
            </a:r>
            <a:r>
              <a:rPr lang="en-GB" sz="2400" dirty="0" smtClean="0"/>
              <a:t>the percentile</a:t>
            </a:r>
          </a:p>
          <a:p>
            <a:pPr marL="0" indent="0">
              <a:buNone/>
            </a:pPr>
            <a:r>
              <a:rPr lang="en-GB" sz="2400" dirty="0" smtClean="0"/>
              <a:t>Bootstrap approach in SPSS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</a:t>
            </a:r>
          </a:p>
          <a:p>
            <a:pPr marL="0" indent="0">
              <a:buNone/>
            </a:pPr>
            <a:r>
              <a:rPr lang="en-GB" sz="2400" dirty="0" smtClean="0"/>
              <a:t> 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803400"/>
            <a:ext cx="8839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dirty="0" smtClean="0"/>
              <a:t>Open f</a:t>
            </a:r>
            <a:r>
              <a:rPr lang="en-US" dirty="0" smtClean="0"/>
              <a:t>ile </a:t>
            </a:r>
            <a:r>
              <a:rPr lang="en-US" dirty="0" smtClean="0"/>
              <a:t>“</a:t>
            </a:r>
            <a:r>
              <a:rPr lang="en-US" dirty="0" err="1" smtClean="0"/>
              <a:t>test_data.sav</a:t>
            </a:r>
            <a:r>
              <a:rPr lang="en-US" dirty="0" smtClean="0"/>
              <a:t>” (contains data for red group)</a:t>
            </a:r>
            <a:endParaRPr lang="en-US" dirty="0" smtClean="0"/>
          </a:p>
          <a:p>
            <a:pPr marL="457200" indent="-457200">
              <a:buAutoNum type="arabicParenBoth"/>
            </a:pPr>
            <a:r>
              <a:rPr lang="en-US" dirty="0" smtClean="0"/>
              <a:t>Navigate to: </a:t>
            </a:r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Explore  </a:t>
            </a:r>
            <a:r>
              <a:rPr lang="en-US" dirty="0" smtClean="0">
                <a:sym typeface="Wingdings"/>
              </a:rPr>
              <a:t>Bootstrap</a:t>
            </a:r>
          </a:p>
          <a:p>
            <a:pPr marL="457200" indent="-457200">
              <a:buAutoNum type="arabicParenBoth"/>
            </a:pPr>
            <a:r>
              <a:rPr lang="en-US" dirty="0"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hoose </a:t>
            </a:r>
            <a:r>
              <a:rPr lang="en-US" dirty="0" smtClean="0">
                <a:sym typeface="Wingdings"/>
              </a:rPr>
              <a:t>“percentile approach”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>
            <a:off x="5232406" y="3467105"/>
            <a:ext cx="1587494" cy="546091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4" name="Picture 13" descr="Screen Shot 2015-03-24 at 4.21.52 PM.jpg"/>
          <p:cNvPicPr>
            <a:picLocks noChangeAspect="1"/>
          </p:cNvPicPr>
          <p:nvPr/>
        </p:nvPicPr>
        <p:blipFill>
          <a:blip r:embed="rId6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177800"/>
            <a:ext cx="1508189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7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nsity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05" y="1955800"/>
            <a:ext cx="4493095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pic>
        <p:nvPicPr>
          <p:cNvPr id="10" name="Picture 9" descr="Screen Shot 2015-03-24 at 4.21.52 PM.jpg"/>
          <p:cNvPicPr>
            <a:picLocks noChangeAspect="1"/>
          </p:cNvPicPr>
          <p:nvPr/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177800"/>
            <a:ext cx="1508189" cy="1485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" y="1600200"/>
            <a:ext cx="434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arenBoth"/>
            </a:pPr>
            <a:r>
              <a:rPr lang="en-US" dirty="0" smtClean="0"/>
              <a:t>1000 Bootstrap estimates of the mean are computed</a:t>
            </a:r>
          </a:p>
          <a:p>
            <a:pPr algn="just"/>
            <a:endParaRPr lang="en-US" dirty="0" smtClean="0"/>
          </a:p>
          <a:p>
            <a:pPr marL="457200" indent="-457200" algn="just">
              <a:buAutoNum type="arabicParenBoth"/>
            </a:pPr>
            <a:r>
              <a:rPr lang="en-US" dirty="0"/>
              <a:t>1000 Bootstrap estimates of the mean </a:t>
            </a:r>
            <a:r>
              <a:rPr lang="en-US" dirty="0" smtClean="0"/>
              <a:t>are sorted</a:t>
            </a:r>
          </a:p>
          <a:p>
            <a:pPr algn="just"/>
            <a:endParaRPr lang="en-US" dirty="0" smtClean="0"/>
          </a:p>
          <a:p>
            <a:pPr marL="457200" indent="-457200" algn="just">
              <a:buAutoNum type="arabicParenBoth"/>
            </a:pPr>
            <a:r>
              <a:rPr lang="en-US" dirty="0" smtClean="0">
                <a:sym typeface="Wingdings"/>
              </a:rPr>
              <a:t>Means corresponding to the 2.5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and 97.5</a:t>
            </a:r>
            <a:r>
              <a:rPr lang="en-US" baseline="30000" dirty="0" smtClean="0">
                <a:sym typeface="Wingdings"/>
              </a:rPr>
              <a:t>th</a:t>
            </a:r>
            <a:r>
              <a:rPr lang="en-US" dirty="0" smtClean="0">
                <a:sym typeface="Wingdings"/>
              </a:rPr>
              <a:t> percentil</a:t>
            </a:r>
            <a:r>
              <a:rPr lang="en-US" dirty="0" smtClean="0">
                <a:sym typeface="Wingdings"/>
              </a:rPr>
              <a:t>e are chose as CI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956102"/>
            <a:ext cx="570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Percentile Bootstrap procedure in SPSS:</a:t>
            </a:r>
          </a:p>
        </p:txBody>
      </p:sp>
      <p:pic>
        <p:nvPicPr>
          <p:cNvPr id="4" name="Picture 3" descr="datasam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05" y="1955800"/>
            <a:ext cx="44930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72074" y="965200"/>
            <a:ext cx="8770326" cy="46609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Computing the 95% CI using the </a:t>
            </a:r>
            <a:r>
              <a:rPr lang="en-GB" sz="2400" dirty="0" smtClean="0"/>
              <a:t>Bootstrap-t </a:t>
            </a: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approach </a:t>
            </a:r>
            <a:r>
              <a:rPr lang="en-GB" sz="2400" dirty="0"/>
              <a:t>in </a:t>
            </a:r>
            <a:r>
              <a:rPr lang="en-GB" sz="2400" dirty="0" smtClean="0"/>
              <a:t>Matlab:</a:t>
            </a: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 </a:t>
            </a:r>
            <a:endParaRPr lang="en-GB" sz="2400" dirty="0" smtClean="0"/>
          </a:p>
          <a:p>
            <a:pPr marL="457200" indent="-457200">
              <a:buAutoNum type="arabicParenBoth"/>
            </a:pPr>
            <a:r>
              <a:rPr lang="en-GB" sz="2400" dirty="0" smtClean="0"/>
              <a:t>Compute 1000 estimates of the mean of the sample data: </a:t>
            </a:r>
          </a:p>
          <a:p>
            <a:pPr>
              <a:buFontTx/>
              <a:buChar char="-"/>
            </a:pPr>
            <a:endParaRPr lang="en-GB" sz="2400" dirty="0"/>
          </a:p>
          <a:p>
            <a:pPr>
              <a:buFontTx/>
              <a:buChar char="-"/>
            </a:pPr>
            <a:endParaRPr lang="en-GB" sz="2400" dirty="0" smtClean="0"/>
          </a:p>
          <a:p>
            <a:pPr>
              <a:buFontTx/>
              <a:buChar char="-"/>
            </a:pPr>
            <a:endParaRPr lang="en-GB" sz="2400" dirty="0"/>
          </a:p>
          <a:p>
            <a:pPr>
              <a:buFontTx/>
              <a:buChar char="-"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(2) Use the </a:t>
            </a:r>
            <a:r>
              <a:rPr lang="en-GB" sz="2400" dirty="0" smtClean="0"/>
              <a:t>original </a:t>
            </a:r>
            <a:r>
              <a:rPr lang="en-GB" sz="2400" dirty="0" smtClean="0"/>
              <a:t>CI </a:t>
            </a:r>
            <a:r>
              <a:rPr lang="en-GB" sz="2400" dirty="0" smtClean="0"/>
              <a:t>formula </a:t>
            </a:r>
            <a:r>
              <a:rPr lang="en-GB" sz="2400" dirty="0" smtClean="0"/>
              <a:t>to compute </a:t>
            </a:r>
            <a:r>
              <a:rPr lang="en-GB" sz="2400" dirty="0" smtClean="0"/>
              <a:t>Bootstrap CI: </a:t>
            </a: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pic>
        <p:nvPicPr>
          <p:cNvPr id="2" name="Picture 1" descr="Screen Shot 2015-03-09 at 10.33.34 A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362200"/>
            <a:ext cx="5029200" cy="508000"/>
          </a:xfrm>
          <a:prstGeom prst="rect">
            <a:avLst/>
          </a:prstGeom>
        </p:spPr>
      </p:pic>
      <p:pic>
        <p:nvPicPr>
          <p:cNvPr id="14" name="Picture 13" descr="Screen Shot 2015-03-05 at 8.56.56 P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4044950"/>
            <a:ext cx="2641600" cy="1079500"/>
          </a:xfrm>
          <a:prstGeom prst="rect">
            <a:avLst/>
          </a:prstGeom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80" y="88900"/>
            <a:ext cx="1900420" cy="14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pic>
        <p:nvPicPr>
          <p:cNvPr id="5" name="Picture 4" descr="Screen Shot 2015-03-09 at 10.44.04 A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2520950"/>
            <a:ext cx="4572000" cy="1739900"/>
          </a:xfrm>
          <a:prstGeom prst="rect">
            <a:avLst/>
          </a:prstGeom>
        </p:spPr>
      </p:pic>
      <p:pic>
        <p:nvPicPr>
          <p:cNvPr id="10" name="Picture 9" descr="Screen Shot 2015-03-05 at 8.56.56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3" b="15883"/>
          <a:stretch/>
        </p:blipFill>
        <p:spPr>
          <a:xfrm>
            <a:off x="6159500" y="1498600"/>
            <a:ext cx="2641600" cy="8128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 rot="16200000">
            <a:off x="8020054" y="1631955"/>
            <a:ext cx="736604" cy="571494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300" y="956102"/>
            <a:ext cx="698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Computing the 95% CI using the Bootstrap-t </a:t>
            </a:r>
          </a:p>
          <a:p>
            <a:pPr marL="0" indent="0">
              <a:buNone/>
            </a:pPr>
            <a:r>
              <a:rPr lang="en-GB" dirty="0"/>
              <a:t>approach in Matlab</a:t>
            </a:r>
            <a:r>
              <a:rPr lang="en-GB" dirty="0" smtClean="0"/>
              <a:t>:</a:t>
            </a:r>
          </a:p>
        </p:txBody>
      </p:sp>
      <p:pic>
        <p:nvPicPr>
          <p:cNvPr id="16" name="Picture 15" descr="images.jpg"/>
          <p:cNvPicPr>
            <a:picLocks noChangeAspect="1"/>
          </p:cNvPicPr>
          <p:nvPr/>
        </p:nvPicPr>
        <p:blipFill>
          <a:blip r:embed="rId6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80" y="0"/>
            <a:ext cx="1570220" cy="11972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300" y="1889036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(3) Compute overall mean: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(4) Compute standard error  </a:t>
            </a:r>
            <a:endParaRPr lang="en-GB" dirty="0"/>
          </a:p>
        </p:txBody>
      </p:sp>
      <p:pic>
        <p:nvPicPr>
          <p:cNvPr id="6" name="Picture 5" descr="Screen Shot 2015-03-24 at 4.48.45 PM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495550"/>
            <a:ext cx="3764776" cy="654050"/>
          </a:xfrm>
          <a:prstGeom prst="rect">
            <a:avLst/>
          </a:prstGeom>
        </p:spPr>
      </p:pic>
      <p:pic>
        <p:nvPicPr>
          <p:cNvPr id="18" name="Picture 17" descr="Screen Shot 2015-03-09 at 11.00.10 A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5003800"/>
            <a:ext cx="3327401" cy="538256"/>
          </a:xfrm>
          <a:prstGeom prst="rect">
            <a:avLst/>
          </a:prstGeom>
        </p:spPr>
      </p:pic>
      <p:pic>
        <p:nvPicPr>
          <p:cNvPr id="19" name="Picture 18" descr="Screen Shot 2015-03-09 at 11.01.02 AM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953000"/>
            <a:ext cx="1701800" cy="5080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 bwMode="auto">
          <a:xfrm rot="16200000">
            <a:off x="6788158" y="1606555"/>
            <a:ext cx="774700" cy="55879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572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21274" y="2032000"/>
            <a:ext cx="8821126" cy="100012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(5) </a:t>
            </a:r>
            <a:r>
              <a:rPr lang="en-GB" sz="2400" dirty="0" smtClean="0"/>
              <a:t>Compute c</a:t>
            </a:r>
            <a:r>
              <a:rPr lang="en-GB" sz="2400" baseline="-25000" dirty="0" smtClean="0"/>
              <a:t>α</a:t>
            </a:r>
            <a:r>
              <a:rPr lang="en-GB" sz="2400" dirty="0" smtClean="0"/>
              <a:t> statistic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pic>
        <p:nvPicPr>
          <p:cNvPr id="25" name="Picture 24" descr="Screen Shot 2015-03-05 at 8.56.56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15883"/>
          <a:stretch/>
        </p:blipFill>
        <p:spPr>
          <a:xfrm>
            <a:off x="6502400" y="965200"/>
            <a:ext cx="2641600" cy="8255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8013700" y="952500"/>
            <a:ext cx="431800" cy="800100"/>
          </a:xfrm>
          <a:prstGeom prst="ellipse">
            <a:avLst/>
          </a:prstGeom>
          <a:solidFill>
            <a:srgbClr val="FF0000">
              <a:alpha val="3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41300" y="2222500"/>
            <a:ext cx="56896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GB" sz="2400" b="1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Recall that t-table values are based on t-statistic</a:t>
            </a:r>
            <a:r>
              <a:rPr lang="en-GB" sz="2400" dirty="0" smtClean="0"/>
              <a:t>: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Bootstrap version: 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/>
              <a:t>We get </a:t>
            </a:r>
            <a:r>
              <a:rPr lang="en-GB" sz="2400" i="1" dirty="0" smtClean="0"/>
              <a:t>1000</a:t>
            </a:r>
            <a:r>
              <a:rPr lang="en-GB" sz="2400" dirty="0" smtClean="0"/>
              <a:t> </a:t>
            </a:r>
            <a:r>
              <a:rPr lang="en-GB" sz="2400" dirty="0"/>
              <a:t>estimates of the t-</a:t>
            </a:r>
            <a:r>
              <a:rPr lang="en-GB" sz="2400" dirty="0" smtClean="0"/>
              <a:t>statistic, extract 97.5% percentile value:</a:t>
            </a:r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Finally: 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baseline="-250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</p:txBody>
      </p:sp>
      <p:pic>
        <p:nvPicPr>
          <p:cNvPr id="2" name="Picture 1" descr="Screen Shot 2015-03-09 at 11.18.49 A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2327616"/>
            <a:ext cx="2590801" cy="783884"/>
          </a:xfrm>
          <a:prstGeom prst="rect">
            <a:avLst/>
          </a:prstGeom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  <p:pic>
        <p:nvPicPr>
          <p:cNvPr id="10" name="Picture 9" descr="Screen Shot 2015-03-09 at 11.23.25 A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3238500"/>
            <a:ext cx="2222500" cy="660400"/>
          </a:xfrm>
          <a:prstGeom prst="rect">
            <a:avLst/>
          </a:prstGeom>
        </p:spPr>
      </p:pic>
      <p:pic>
        <p:nvPicPr>
          <p:cNvPr id="7" name="Picture 6" descr="t_b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943170"/>
            <a:ext cx="2400300" cy="1810826"/>
          </a:xfrm>
          <a:prstGeom prst="rect">
            <a:avLst/>
          </a:prstGeom>
        </p:spPr>
      </p:pic>
      <p:pic>
        <p:nvPicPr>
          <p:cNvPr id="14" name="Picture 13" descr="Screen Shot 2015-03-24 at 5.01.45 P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4812058"/>
            <a:ext cx="3130550" cy="75054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5100" y="956102"/>
            <a:ext cx="698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Computing the 95% CI using the Bootstrap-t </a:t>
            </a:r>
          </a:p>
          <a:p>
            <a:pPr marL="0" indent="0">
              <a:buNone/>
            </a:pPr>
            <a:r>
              <a:rPr lang="en-GB" dirty="0"/>
              <a:t>approach in Matlab</a:t>
            </a:r>
            <a:r>
              <a:rPr lang="en-GB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8537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5874" y="965200"/>
            <a:ext cx="8821126" cy="10001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Comparison of CI computation approaches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58740"/>
              </p:ext>
            </p:extLst>
          </p:nvPr>
        </p:nvGraphicFramePr>
        <p:xfrm>
          <a:off x="368300" y="1485900"/>
          <a:ext cx="8343900" cy="293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041"/>
                <a:gridCol w="1459815"/>
                <a:gridCol w="1839484"/>
                <a:gridCol w="1668780"/>
                <a:gridCol w="1668780"/>
              </a:tblGrid>
              <a:tr h="6413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Normal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Student-t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Bootstrap-%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(SPSS)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Bootstrap-t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(Matlab)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1548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Mean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12.29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4130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Standard error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</a:tr>
              <a:tr h="371548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α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2.22</a:t>
                      </a:r>
                    </a:p>
                  </a:txBody>
                  <a:tcPr/>
                </a:tc>
              </a:tr>
              <a:tr h="64130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CI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[11.07, 13.5]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[11.01, 13.57]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[11.22, 13.48]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[10.95</a:t>
                      </a:r>
                      <a:r>
                        <a:rPr lang="en-US" dirty="0" smtClean="0"/>
                        <a:t>, 13.64]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1300" y="4653796"/>
            <a:ext cx="8585200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GB" sz="2200" dirty="0" smtClean="0"/>
              <a:t>Bootstrap-t most conservative</a:t>
            </a:r>
          </a:p>
          <a:p>
            <a:pPr>
              <a:buFont typeface="Wingdings" charset="2"/>
              <a:buChar char="Ø"/>
            </a:pPr>
            <a:endParaRPr lang="en-US" sz="2200" b="1" baseline="-25000" dirty="0" smtClean="0"/>
          </a:p>
          <a:p>
            <a:pPr>
              <a:buFont typeface="Wingdings" charset="2"/>
              <a:buChar char="Ø"/>
            </a:pPr>
            <a:r>
              <a:rPr lang="en-US" sz="2200" dirty="0" smtClean="0"/>
              <a:t>Can be expanded to curve analysis</a:t>
            </a:r>
            <a:endParaRPr lang="en-US" sz="2200" dirty="0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204074" y="196879"/>
            <a:ext cx="8307672" cy="679422"/>
          </a:xfrm>
        </p:spPr>
        <p:txBody>
          <a:bodyPr/>
          <a:lstStyle/>
          <a:p>
            <a:r>
              <a:rPr lang="en-US" dirty="0"/>
              <a:t>The Bootstrap Method: An exercise</a:t>
            </a:r>
          </a:p>
        </p:txBody>
      </p:sp>
    </p:spTree>
    <p:extLst>
      <p:ext uri="{BB962C8B-B14F-4D97-AF65-F5344CB8AC3E}">
        <p14:creationId xmlns:p14="http://schemas.microsoft.com/office/powerpoint/2010/main" val="370685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41300" y="952500"/>
            <a:ext cx="8821126" cy="720727"/>
          </a:xfrm>
        </p:spPr>
        <p:txBody>
          <a:bodyPr/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20" name="Title 4"/>
          <p:cNvSpPr>
            <a:spLocks noGrp="1"/>
          </p:cNvSpPr>
          <p:nvPr>
            <p:ph type="title"/>
          </p:nvPr>
        </p:nvSpPr>
        <p:spPr>
          <a:xfrm>
            <a:off x="241300" y="844579"/>
            <a:ext cx="8647826" cy="679422"/>
          </a:xfrm>
        </p:spPr>
        <p:txBody>
          <a:bodyPr/>
          <a:lstStyle/>
          <a:p>
            <a:r>
              <a:rPr lang="en-US" sz="2400" b="1" dirty="0" smtClean="0"/>
              <a:t>From confidence intervals to confidence bands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39700" y="1575306"/>
            <a:ext cx="8585200" cy="3272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CA" sz="2200" dirty="0" smtClean="0"/>
              <a:t> How can we adjust t-statistic (</a:t>
            </a:r>
            <a:r>
              <a:rPr lang="en-US" sz="2000" dirty="0" smtClean="0"/>
              <a:t>c</a:t>
            </a:r>
            <a:r>
              <a:rPr lang="en-US" sz="2000" baseline="-25000" dirty="0" smtClean="0"/>
              <a:t>α</a:t>
            </a:r>
            <a:r>
              <a:rPr lang="en-US" sz="2000" dirty="0" smtClean="0"/>
              <a:t>)</a:t>
            </a:r>
            <a:r>
              <a:rPr lang="en-CA" sz="2200" dirty="0" smtClean="0"/>
              <a:t> for entire curve?</a:t>
            </a:r>
          </a:p>
          <a:p>
            <a:pPr>
              <a:buFont typeface="Wingdings" charset="2"/>
              <a:buChar char="Ø"/>
            </a:pPr>
            <a:endParaRPr lang="en-CA" sz="2200" dirty="0" smtClean="0"/>
          </a:p>
          <a:p>
            <a:r>
              <a:rPr lang="en-CA" sz="2200" dirty="0" smtClean="0">
                <a:sym typeface="Wingdings"/>
              </a:rPr>
              <a:t> </a:t>
            </a:r>
            <a:r>
              <a:rPr lang="en-CA" sz="2200" dirty="0" smtClean="0"/>
              <a:t>Recall: we want the confidence band (CB) to include the true    </a:t>
            </a:r>
          </a:p>
          <a:p>
            <a:r>
              <a:rPr lang="en-CA" sz="2200" dirty="0" smtClean="0"/>
              <a:t>    mean 95% of the time </a:t>
            </a:r>
            <a:endParaRPr lang="en-CA" sz="2200" baseline="-25000" dirty="0" smtClean="0"/>
          </a:p>
          <a:p>
            <a:endParaRPr lang="en-CA" sz="2200" baseline="-25000" dirty="0"/>
          </a:p>
          <a:p>
            <a:pPr marL="342900" indent="-342900">
              <a:buFont typeface="Wingdings" charset="2"/>
              <a:buChar char="Ø"/>
            </a:pPr>
            <a:r>
              <a:rPr lang="en-CA" sz="2200" dirty="0" smtClean="0"/>
              <a:t>For a curve, t</a:t>
            </a:r>
            <a:r>
              <a:rPr lang="en-CA" sz="2200" baseline="-25000" dirty="0" smtClean="0"/>
              <a:t>b</a:t>
            </a:r>
            <a:r>
              <a:rPr lang="en-CA" sz="2200" dirty="0" smtClean="0"/>
              <a:t> is (</a:t>
            </a:r>
            <a:r>
              <a:rPr lang="en-CA" sz="2200" dirty="0" err="1" smtClean="0"/>
              <a:t>Lenhoff</a:t>
            </a:r>
            <a:r>
              <a:rPr lang="en-CA" sz="2200" dirty="0" smtClean="0"/>
              <a:t> 1999)</a:t>
            </a:r>
          </a:p>
          <a:p>
            <a:endParaRPr lang="en-US" sz="2000" dirty="0" smtClean="0"/>
          </a:p>
          <a:p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This </a:t>
            </a:r>
            <a:r>
              <a:rPr lang="en-US" sz="2000" dirty="0" smtClean="0"/>
              <a:t>band contains 950 of the 1000</a:t>
            </a:r>
          </a:p>
          <a:p>
            <a:r>
              <a:rPr lang="en-US" sz="2000" dirty="0" smtClean="0"/>
              <a:t>     Bootstrap mean estimates</a:t>
            </a: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CA" sz="2200" dirty="0" smtClean="0"/>
          </a:p>
        </p:txBody>
      </p:sp>
      <p:pic>
        <p:nvPicPr>
          <p:cNvPr id="4" name="Picture 3" descr="Screen Shot 2015-03-09 at 12.02.25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6516" b="19196"/>
          <a:stretch/>
        </p:blipFill>
        <p:spPr>
          <a:xfrm>
            <a:off x="4762499" y="3200400"/>
            <a:ext cx="4142509" cy="990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300" y="156002"/>
            <a:ext cx="8026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Curve Variability: </a:t>
            </a:r>
            <a:r>
              <a:rPr lang="en-US" sz="3200" dirty="0" smtClean="0">
                <a:latin typeface="Arial"/>
                <a:cs typeface="Arial"/>
              </a:rPr>
              <a:t>The Bootstrap Approach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88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5874" y="965200"/>
            <a:ext cx="8821126" cy="1000127"/>
          </a:xfrm>
        </p:spPr>
        <p:txBody>
          <a:bodyPr/>
          <a:lstStyle/>
          <a:p>
            <a:pPr marL="0" indent="0">
              <a:buNone/>
            </a:pPr>
            <a:endParaRPr lang="en-GB" sz="2400" b="1" dirty="0" smtClean="0"/>
          </a:p>
          <a:p>
            <a:pPr marL="0" indent="0">
              <a:buNone/>
            </a:pPr>
            <a:r>
              <a:rPr lang="en-GB" sz="2400" dirty="0" smtClean="0"/>
              <a:t> 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1300" y="978406"/>
            <a:ext cx="89027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(1) CI computed as before, except c</a:t>
            </a:r>
            <a:r>
              <a:rPr lang="en-GB" sz="2000" baseline="-25000" dirty="0" smtClean="0"/>
              <a:t>α</a:t>
            </a:r>
            <a:r>
              <a:rPr lang="en-GB" sz="2000" dirty="0" smtClean="0"/>
              <a:t> </a:t>
            </a:r>
            <a:r>
              <a:rPr lang="en-GB" sz="2000" dirty="0" smtClean="0"/>
              <a:t>statistic </a:t>
            </a:r>
            <a:r>
              <a:rPr lang="en-GB" sz="2000" dirty="0" smtClean="0"/>
              <a:t>is estimated over entire </a:t>
            </a:r>
            <a:r>
              <a:rPr lang="en-GB" sz="2000" dirty="0" smtClean="0"/>
              <a:t>curve:</a:t>
            </a:r>
          </a:p>
          <a:p>
            <a:endParaRPr lang="en-GB" sz="2000" dirty="0"/>
          </a:p>
          <a:p>
            <a:pPr marL="342900" indent="-342900">
              <a:buFont typeface="Wingdings" charset="2"/>
              <a:buChar char="Ø"/>
            </a:pPr>
            <a:r>
              <a:rPr lang="en-CA" sz="2200" dirty="0" smtClean="0"/>
              <a:t>We get </a:t>
            </a:r>
            <a:r>
              <a:rPr lang="en-US" sz="2000" dirty="0" smtClean="0"/>
              <a:t>c</a:t>
            </a:r>
            <a:r>
              <a:rPr lang="en-US" sz="2000" baseline="-25000" dirty="0" smtClean="0"/>
              <a:t>α </a:t>
            </a:r>
            <a:r>
              <a:rPr lang="en-US" sz="2000" dirty="0" smtClean="0"/>
              <a:t>= 3.18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This variability cloud is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2000" dirty="0" smtClean="0"/>
              <a:t>representative </a:t>
            </a:r>
            <a:r>
              <a:rPr lang="en-US" sz="2000" dirty="0" smtClean="0"/>
              <a:t>of the true CI </a:t>
            </a:r>
            <a:endParaRPr lang="en-US" sz="2000" dirty="0"/>
          </a:p>
          <a:p>
            <a:r>
              <a:rPr lang="en-US" sz="2000" dirty="0" smtClean="0"/>
              <a:t>     level </a:t>
            </a:r>
            <a:r>
              <a:rPr lang="en-US" sz="2000" dirty="0" smtClean="0"/>
              <a:t>(95%) over the entire </a:t>
            </a:r>
            <a:r>
              <a:rPr lang="en-US" sz="2000" dirty="0" smtClean="0"/>
              <a:t>curve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Ø"/>
            </a:pPr>
            <a:r>
              <a:rPr lang="en-US" sz="2000" dirty="0">
                <a:sym typeface="Wingdings"/>
              </a:rPr>
              <a:t>“pay the price” for having </a:t>
            </a:r>
            <a:endParaRPr lang="en-US" sz="2000" dirty="0" smtClean="0">
              <a:sym typeface="Wingdings"/>
            </a:endParaRPr>
          </a:p>
          <a:p>
            <a:r>
              <a:rPr lang="en-US" sz="2000" dirty="0">
                <a:sym typeface="Wingdings"/>
              </a:rPr>
              <a:t> </a:t>
            </a:r>
            <a:r>
              <a:rPr lang="en-US" sz="2000" dirty="0" smtClean="0">
                <a:sym typeface="Wingdings"/>
              </a:rPr>
              <a:t>     confidence </a:t>
            </a:r>
            <a:r>
              <a:rPr lang="en-US" sz="2000" dirty="0">
                <a:sym typeface="Wingdings"/>
              </a:rPr>
              <a:t>in the variability </a:t>
            </a:r>
          </a:p>
          <a:p>
            <a:r>
              <a:rPr lang="en-US" sz="2000" dirty="0">
                <a:sym typeface="Wingdings"/>
              </a:rPr>
              <a:t>     </a:t>
            </a:r>
            <a:r>
              <a:rPr lang="en-US" sz="2000" dirty="0" smtClean="0">
                <a:sym typeface="Wingdings"/>
              </a:rPr>
              <a:t> over </a:t>
            </a:r>
            <a:r>
              <a:rPr lang="en-US" sz="2000" dirty="0">
                <a:sym typeface="Wingdings"/>
              </a:rPr>
              <a:t>entire curve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CA" sz="2200" dirty="0" smtClean="0"/>
          </a:p>
        </p:txBody>
      </p:sp>
      <p:pic>
        <p:nvPicPr>
          <p:cNvPr id="9" name="Picture 8" descr="group2_C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66" y="1792478"/>
            <a:ext cx="4275334" cy="37574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1300" y="156002"/>
            <a:ext cx="8026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Curve Variability: </a:t>
            </a:r>
            <a:r>
              <a:rPr lang="en-US" sz="3200" dirty="0" smtClean="0">
                <a:latin typeface="Arial"/>
                <a:cs typeface="Arial"/>
              </a:rPr>
              <a:t>The Bootstrap Approach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44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84225" y="1512888"/>
            <a:ext cx="2771775" cy="2763837"/>
          </a:xfrm>
          <a:prstGeom prst="ellipse">
            <a:avLst/>
          </a:prstGeom>
          <a:solidFill>
            <a:srgbClr val="000090"/>
          </a:solidFill>
          <a:ln>
            <a:noFill/>
          </a:ln>
          <a:effectLst>
            <a:outerShdw blurRad="63500" dist="317500" dir="5400000" sx="89999" sy="-19000" rotWithShape="0">
              <a:srgbClr val="000000">
                <a:alpha val="1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42239" y="2134281"/>
            <a:ext cx="7772400" cy="1215708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eaLnBrk="1" hangingPunct="1">
              <a:defRPr/>
            </a:pPr>
            <a:r>
              <a:rPr lang="en-GB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Statistical Analysis of</a:t>
            </a:r>
            <a:r>
              <a:rPr lang="en-GB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GB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GB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r>
              <a:rPr lang="en-GB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urves</a:t>
            </a:r>
            <a:endParaRPr lang="en-GB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2154" y="1279796"/>
            <a:ext cx="1456690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7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Statistical Analysis of Curves: Bootstrap Approach</a:t>
            </a:r>
            <a:endParaRPr lang="en-US" sz="31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28600" y="938513"/>
            <a:ext cx="5334000" cy="146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Knee Osteoarthritis (OA) study</a:t>
            </a:r>
          </a:p>
          <a:p>
            <a:pPr marL="0" indent="0">
              <a:buNone/>
            </a:pPr>
            <a:endParaRPr lang="en-GB" sz="2200" dirty="0" smtClean="0"/>
          </a:p>
          <a:p>
            <a:pPr>
              <a:buFont typeface="Wingdings" charset="2"/>
              <a:buChar char="Ø"/>
            </a:pPr>
            <a:r>
              <a:rPr lang="en-GB" sz="2200" dirty="0" smtClean="0"/>
              <a:t>Are the conditions significantly different?</a:t>
            </a:r>
          </a:p>
          <a:p>
            <a:pPr marL="0" indent="0">
              <a:buNone/>
            </a:pPr>
            <a:endParaRPr lang="en-GB" sz="2200" dirty="0" smtClean="0"/>
          </a:p>
          <a:p>
            <a:pPr>
              <a:buFont typeface="Wingdings" charset="2"/>
              <a:buChar char="Ø"/>
            </a:pPr>
            <a:r>
              <a:rPr lang="en-GB" sz="2200" dirty="0" smtClean="0"/>
              <a:t>Hypotheses:   H</a:t>
            </a:r>
            <a:r>
              <a:rPr lang="en-GB" sz="2200" baseline="-25000" dirty="0" smtClean="0"/>
              <a:t>0</a:t>
            </a:r>
            <a:r>
              <a:rPr lang="en-GB" sz="2200" dirty="0" smtClean="0"/>
              <a:t>(t): </a:t>
            </a:r>
            <a:r>
              <a:rPr lang="en-GB" sz="2200" dirty="0" err="1" smtClean="0">
                <a:solidFill>
                  <a:srgbClr val="FF0000"/>
                </a:solidFill>
              </a:rPr>
              <a:t>μ</a:t>
            </a:r>
            <a:r>
              <a:rPr lang="en-GB" sz="2200" baseline="-25000" dirty="0" err="1" smtClean="0">
                <a:solidFill>
                  <a:srgbClr val="FF0000"/>
                </a:solidFill>
              </a:rPr>
              <a:t>R</a:t>
            </a:r>
            <a:r>
              <a:rPr lang="en-GB" sz="2200" dirty="0" smtClean="0">
                <a:solidFill>
                  <a:srgbClr val="FF0000"/>
                </a:solidFill>
              </a:rPr>
              <a:t>(t)</a:t>
            </a:r>
            <a:r>
              <a:rPr lang="en-GB" sz="2200" dirty="0" smtClean="0"/>
              <a:t> – </a:t>
            </a:r>
            <a:r>
              <a:rPr lang="en-GB" sz="2200" dirty="0" err="1" smtClean="0">
                <a:solidFill>
                  <a:srgbClr val="3366FF"/>
                </a:solidFill>
              </a:rPr>
              <a:t>μ</a:t>
            </a:r>
            <a:r>
              <a:rPr lang="en-GB" sz="2200" baseline="-25000" dirty="0" err="1" smtClean="0">
                <a:solidFill>
                  <a:srgbClr val="3366FF"/>
                </a:solidFill>
              </a:rPr>
              <a:t>B</a:t>
            </a:r>
            <a:r>
              <a:rPr lang="en-GB" sz="2200" dirty="0" smtClean="0">
                <a:solidFill>
                  <a:srgbClr val="3366FF"/>
                </a:solidFill>
              </a:rPr>
              <a:t>(t) </a:t>
            </a:r>
            <a:r>
              <a:rPr lang="en-GB" sz="2200" dirty="0" smtClean="0">
                <a:solidFill>
                  <a:schemeClr val="tx2"/>
                </a:solidFill>
              </a:rPr>
              <a:t>= 0            </a:t>
            </a:r>
            <a:endParaRPr lang="en-GB" sz="2200" baseline="-25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200" dirty="0" smtClean="0"/>
              <a:t>                           H</a:t>
            </a:r>
            <a:r>
              <a:rPr lang="en-GB" sz="2200" baseline="-25000" dirty="0" smtClean="0"/>
              <a:t>1</a:t>
            </a:r>
            <a:r>
              <a:rPr lang="en-GB" sz="2200" dirty="0" smtClean="0"/>
              <a:t>(t): </a:t>
            </a:r>
            <a:r>
              <a:rPr lang="en-GB" sz="2200" dirty="0" err="1" smtClean="0">
                <a:solidFill>
                  <a:srgbClr val="FF0000"/>
                </a:solidFill>
              </a:rPr>
              <a:t>μ</a:t>
            </a:r>
            <a:r>
              <a:rPr lang="en-GB" sz="2200" baseline="-25000" dirty="0" err="1" smtClean="0">
                <a:solidFill>
                  <a:srgbClr val="FF0000"/>
                </a:solidFill>
              </a:rPr>
              <a:t>R</a:t>
            </a:r>
            <a:r>
              <a:rPr lang="en-GB" sz="2200" dirty="0" smtClean="0">
                <a:solidFill>
                  <a:srgbClr val="FF0000"/>
                </a:solidFill>
              </a:rPr>
              <a:t>(t)</a:t>
            </a:r>
            <a:r>
              <a:rPr lang="en-GB" sz="2200" dirty="0" smtClean="0"/>
              <a:t> </a:t>
            </a:r>
            <a:r>
              <a:rPr lang="en-GB" sz="2200" dirty="0"/>
              <a:t>– </a:t>
            </a:r>
            <a:r>
              <a:rPr lang="en-GB" sz="2200" dirty="0" err="1" smtClean="0">
                <a:solidFill>
                  <a:srgbClr val="3366FF"/>
                </a:solidFill>
              </a:rPr>
              <a:t>μ</a:t>
            </a:r>
            <a:r>
              <a:rPr lang="en-GB" sz="2200" baseline="-25000" dirty="0" err="1" smtClean="0">
                <a:solidFill>
                  <a:srgbClr val="3366FF"/>
                </a:solidFill>
              </a:rPr>
              <a:t>B</a:t>
            </a:r>
            <a:r>
              <a:rPr lang="en-GB" sz="2200" dirty="0" smtClean="0">
                <a:solidFill>
                  <a:srgbClr val="3366FF"/>
                </a:solidFill>
              </a:rPr>
              <a:t>(t) </a:t>
            </a:r>
            <a:r>
              <a:rPr lang="en-GB" sz="2200" dirty="0" smtClean="0"/>
              <a:t> ≠ 0</a:t>
            </a:r>
            <a:endParaRPr lang="en-GB" sz="2200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endParaRPr lang="en-GB" sz="2200" dirty="0" smtClean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 smtClean="0"/>
          </a:p>
          <a:p>
            <a:endParaRPr lang="en-GB" sz="2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000" y="2832100"/>
            <a:ext cx="5194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GB" sz="2200" dirty="0"/>
              <a:t>If the difference confidence </a:t>
            </a:r>
            <a:r>
              <a:rPr lang="en-GB" sz="2200" dirty="0" smtClean="0"/>
              <a:t>band (CB) </a:t>
            </a:r>
            <a:r>
              <a:rPr lang="en-GB" sz="2200" dirty="0"/>
              <a:t>does not contain 0, reject H</a:t>
            </a:r>
            <a:r>
              <a:rPr lang="en-GB" sz="2200" baseline="-25000" dirty="0"/>
              <a:t>0 </a:t>
            </a:r>
            <a:endParaRPr lang="en-GB" sz="2200" dirty="0"/>
          </a:p>
          <a:p>
            <a:endParaRPr lang="en-US" sz="2200" dirty="0"/>
          </a:p>
        </p:txBody>
      </p:sp>
      <p:pic>
        <p:nvPicPr>
          <p:cNvPr id="23" name="Picture 22" descr="x_dif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6" y="3606800"/>
            <a:ext cx="4786985" cy="21209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92200" y="4127500"/>
            <a:ext cx="1458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Reject H</a:t>
            </a:r>
            <a:r>
              <a:rPr lang="en-US" sz="2200" baseline="-25000" dirty="0" smtClean="0"/>
              <a:t>0</a:t>
            </a:r>
          </a:p>
          <a:p>
            <a:r>
              <a:rPr lang="en-US" sz="2200" dirty="0" smtClean="0"/>
              <a:t>|------------|</a:t>
            </a:r>
            <a:endParaRPr 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2616200" y="4102100"/>
            <a:ext cx="2368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Fail to reject H</a:t>
            </a:r>
            <a:r>
              <a:rPr lang="en-US" baseline="-25000" dirty="0" smtClean="0"/>
              <a:t>0</a:t>
            </a:r>
            <a:endParaRPr lang="en-US" dirty="0" smtClean="0"/>
          </a:p>
          <a:p>
            <a:r>
              <a:rPr lang="en-US" dirty="0" smtClean="0"/>
              <a:t>|-------------------|</a:t>
            </a:r>
            <a:endParaRPr lang="en-US" dirty="0"/>
          </a:p>
        </p:txBody>
      </p:sp>
      <p:pic>
        <p:nvPicPr>
          <p:cNvPr id="9" name="Picture 8" descr="KneeFlexionAnge2group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2" b="13388"/>
          <a:stretch/>
        </p:blipFill>
        <p:spPr>
          <a:xfrm>
            <a:off x="5727701" y="1028700"/>
            <a:ext cx="3287175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006473"/>
            <a:ext cx="8821126" cy="121602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Human movement / biological data often present as curves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3" descr="KneeFlexionAnge2group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8"/>
          <a:stretch/>
        </p:blipFill>
        <p:spPr>
          <a:xfrm>
            <a:off x="762001" y="1485900"/>
            <a:ext cx="2678459" cy="1739900"/>
          </a:xfrm>
          <a:prstGeom prst="rect">
            <a:avLst/>
          </a:prstGeom>
        </p:spPr>
      </p:pic>
      <p:pic>
        <p:nvPicPr>
          <p:cNvPr id="12" name="Picture 11" descr="MMSGolfSwing_web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27625"/>
          <a:stretch/>
        </p:blipFill>
        <p:spPr>
          <a:xfrm>
            <a:off x="4419600" y="1498600"/>
            <a:ext cx="2834344" cy="1708150"/>
          </a:xfrm>
          <a:prstGeom prst="rect">
            <a:avLst/>
          </a:prstGeom>
        </p:spPr>
      </p:pic>
      <p:pic>
        <p:nvPicPr>
          <p:cNvPr id="14" name="Picture 13" descr="biomech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1"/>
          <a:stretch/>
        </p:blipFill>
        <p:spPr>
          <a:xfrm>
            <a:off x="752445" y="3362903"/>
            <a:ext cx="2613055" cy="1842587"/>
          </a:xfrm>
          <a:prstGeom prst="rect">
            <a:avLst/>
          </a:prstGeom>
        </p:spPr>
      </p:pic>
      <p:pic>
        <p:nvPicPr>
          <p:cNvPr id="15" name="Picture 14" descr="d4f19665632d17e28f4f7a10a5de524534927d2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78" b="53053"/>
          <a:stretch/>
        </p:blipFill>
        <p:spPr>
          <a:xfrm>
            <a:off x="4445000" y="3376257"/>
            <a:ext cx="3822700" cy="172914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06974" y="5375273"/>
            <a:ext cx="9037026" cy="65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400" dirty="0" smtClean="0"/>
              <a:t>It is crucial to summarize/analyse these data correctly</a:t>
            </a:r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8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5016500" y="2908300"/>
            <a:ext cx="3822700" cy="2743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559299" y="2894243"/>
            <a:ext cx="4241334" cy="2706456"/>
            <a:chOff x="3289299" y="2894243"/>
            <a:chExt cx="4241334" cy="2706456"/>
          </a:xfrm>
        </p:grpSpPr>
        <p:pic>
          <p:nvPicPr>
            <p:cNvPr id="3" name="Picture 2" descr="group_CB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88"/>
            <a:stretch/>
          </p:blipFill>
          <p:spPr>
            <a:xfrm>
              <a:off x="3771900" y="2894243"/>
              <a:ext cx="2819400" cy="2287358"/>
            </a:xfrm>
            <a:prstGeom prst="rect">
              <a:avLst/>
            </a:prstGeom>
          </p:spPr>
        </p:pic>
        <p:pic>
          <p:nvPicPr>
            <p:cNvPr id="15" name="Picture 14" descr="BootstrapSigDiffC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78" t="-3468" b="1"/>
            <a:stretch/>
          </p:blipFill>
          <p:spPr>
            <a:xfrm>
              <a:off x="6489700" y="3022600"/>
              <a:ext cx="1040933" cy="2273300"/>
            </a:xfrm>
            <a:prstGeom prst="rect">
              <a:avLst/>
            </a:prstGeom>
          </p:spPr>
        </p:pic>
        <p:pic>
          <p:nvPicPr>
            <p:cNvPr id="26" name="Picture 25" descr="BootstrapSigDiffC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484" b="1"/>
            <a:stretch/>
          </p:blipFill>
          <p:spPr>
            <a:xfrm flipH="1">
              <a:off x="3289299" y="5156200"/>
              <a:ext cx="3312000" cy="172942"/>
            </a:xfrm>
            <a:prstGeom prst="rect">
              <a:avLst/>
            </a:prstGeom>
          </p:spPr>
        </p:pic>
        <p:pic>
          <p:nvPicPr>
            <p:cNvPr id="28" name="Picture 27" descr="group_CB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774"/>
            <a:stretch/>
          </p:blipFill>
          <p:spPr>
            <a:xfrm>
              <a:off x="3771900" y="5372100"/>
              <a:ext cx="2819400" cy="22859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41300" y="1903713"/>
            <a:ext cx="8750300" cy="146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AutoNum type="arabicParenBoth"/>
            </a:pPr>
            <a:r>
              <a:rPr lang="en-GB" sz="2200" dirty="0" smtClean="0"/>
              <a:t>Compute </a:t>
            </a:r>
            <a:r>
              <a:rPr lang="en-GB" sz="2200" dirty="0" smtClean="0"/>
              <a:t>1000 Bootstrap estimates of the difference curves</a:t>
            </a:r>
          </a:p>
          <a:p>
            <a:pPr marL="0" indent="0">
              <a:buNone/>
            </a:pPr>
            <a:endParaRPr lang="en-GB" sz="2200" dirty="0" smtClean="0"/>
          </a:p>
          <a:p>
            <a:pPr marL="457200" indent="-457200">
              <a:buAutoNum type="arabicParenBoth"/>
            </a:pPr>
            <a:r>
              <a:rPr lang="en-GB" sz="2200" dirty="0" smtClean="0"/>
              <a:t>Compute CB </a:t>
            </a:r>
            <a:r>
              <a:rPr lang="en-GB" sz="2200" dirty="0" smtClean="0"/>
              <a:t>of the differences:</a:t>
            </a:r>
            <a:r>
              <a:rPr lang="en-GB" sz="2200" dirty="0" smtClean="0"/>
              <a:t>                             </a:t>
            </a:r>
            <a:endParaRPr lang="en-GB" sz="2200" dirty="0" smtClean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 smtClean="0"/>
          </a:p>
          <a:p>
            <a:endParaRPr lang="en-GB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81000" y="2933699"/>
            <a:ext cx="2895600" cy="2679701"/>
            <a:chOff x="469900" y="2997199"/>
            <a:chExt cx="2705100" cy="2470747"/>
          </a:xfrm>
        </p:grpSpPr>
        <p:pic>
          <p:nvPicPr>
            <p:cNvPr id="14" name="Picture 13" descr="BootstrapSigDiff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00" y="2997199"/>
              <a:ext cx="2705100" cy="2470747"/>
            </a:xfrm>
            <a:prstGeom prst="rect">
              <a:avLst/>
            </a:prstGeom>
          </p:spPr>
        </p:pic>
        <p:pic>
          <p:nvPicPr>
            <p:cNvPr id="27" name="Picture 26" descr="BootstrapSigDiff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6" t="5140" r="6573" b="16730"/>
            <a:stretch/>
          </p:blipFill>
          <p:spPr>
            <a:xfrm flipH="1">
              <a:off x="1066800" y="3124200"/>
              <a:ext cx="1943100" cy="1930400"/>
            </a:xfrm>
            <a:prstGeom prst="rect">
              <a:avLst/>
            </a:prstGeom>
          </p:spPr>
        </p:pic>
      </p:grpSp>
      <p:sp>
        <p:nvSpPr>
          <p:cNvPr id="29" name="Right Arrow 28"/>
          <p:cNvSpPr/>
          <p:nvPr/>
        </p:nvSpPr>
        <p:spPr bwMode="auto">
          <a:xfrm>
            <a:off x="3603055" y="3835400"/>
            <a:ext cx="1184845" cy="549544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normalizeH="0" baseline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Statistical Analysis of Curves: Bootstrap Approach</a:t>
            </a:r>
            <a:endParaRPr lang="en-US" sz="3100" dirty="0"/>
          </a:p>
        </p:txBody>
      </p:sp>
      <p:sp>
        <p:nvSpPr>
          <p:cNvPr id="18" name="Rectangle 17"/>
          <p:cNvSpPr/>
          <p:nvPr/>
        </p:nvSpPr>
        <p:spPr>
          <a:xfrm>
            <a:off x="165100" y="956102"/>
            <a:ext cx="698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Computing </a:t>
            </a:r>
            <a:r>
              <a:rPr lang="en-GB" dirty="0" smtClean="0"/>
              <a:t>statistical differences using </a:t>
            </a:r>
            <a:r>
              <a:rPr lang="en-GB" dirty="0"/>
              <a:t>the </a:t>
            </a:r>
            <a:r>
              <a:rPr lang="en-GB" dirty="0" smtClean="0"/>
              <a:t>Bootstrap</a:t>
            </a:r>
            <a:r>
              <a:rPr lang="en-GB" dirty="0"/>
              <a:t> </a:t>
            </a:r>
            <a:r>
              <a:rPr lang="en-GB" dirty="0" smtClean="0"/>
              <a:t>CB approach:</a:t>
            </a:r>
          </a:p>
        </p:txBody>
      </p:sp>
    </p:spTree>
    <p:extLst>
      <p:ext uri="{BB962C8B-B14F-4D97-AF65-F5344CB8AC3E}">
        <p14:creationId xmlns:p14="http://schemas.microsoft.com/office/powerpoint/2010/main" val="324624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146173"/>
            <a:ext cx="6027126" cy="4129479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FDA: Functional Data Analysis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Developed at McGill by J.O. Ramsay</a:t>
            </a:r>
          </a:p>
          <a:p>
            <a:pPr marL="0" indent="0">
              <a:buNone/>
            </a:pPr>
            <a:r>
              <a:rPr lang="en-US" sz="2400" dirty="0" smtClean="0"/>
              <a:t>    </a:t>
            </a: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://www.psych.mcgill.ca/misc/fda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Transforms individual points on a curve into a single mathematical function</a:t>
            </a:r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Statistical techniques can then be applied to the entire curve, instead of to discrete points on a curve </a:t>
            </a:r>
          </a:p>
          <a:p>
            <a:pPr>
              <a:buFont typeface="Wingdings" charset="2"/>
              <a:buChar char="Ø"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2" name="Picture 1" descr="000a061d_medium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50" y="1193800"/>
            <a:ext cx="2004907" cy="32512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Statistical Analysis of Curves: FDA approach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67095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4" name="Picture 3" descr="ex-weather-afig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5" y="1503886"/>
            <a:ext cx="3070239" cy="2546975"/>
          </a:xfrm>
          <a:prstGeom prst="rect">
            <a:avLst/>
          </a:prstGeom>
        </p:spPr>
      </p:pic>
      <p:pic>
        <p:nvPicPr>
          <p:cNvPr id="7" name="Picture 6" descr="ex-weather-bfig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05" y="1492746"/>
            <a:ext cx="3087429" cy="2561235"/>
          </a:xfrm>
          <a:prstGeom prst="rect">
            <a:avLst/>
          </a:prstGeom>
        </p:spPr>
      </p:pic>
      <p:pic>
        <p:nvPicPr>
          <p:cNvPr id="9" name="Picture 8" descr="Screen Shot 2015-03-04 at 10.21.28 AM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2" b="31013"/>
          <a:stretch/>
        </p:blipFill>
        <p:spPr>
          <a:xfrm>
            <a:off x="4432528" y="5289930"/>
            <a:ext cx="4597400" cy="41258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34230" y="4182543"/>
            <a:ext cx="3832516" cy="812799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smtClean="0"/>
              <a:t>Discrete temperature readings</a:t>
            </a:r>
            <a:endParaRPr lang="en-GB" sz="2000" dirty="0"/>
          </a:p>
        </p:txBody>
      </p:sp>
      <p:sp>
        <p:nvSpPr>
          <p:cNvPr id="11" name="Right Arrow 10"/>
          <p:cNvSpPr/>
          <p:nvPr/>
        </p:nvSpPr>
        <p:spPr bwMode="auto">
          <a:xfrm>
            <a:off x="4013200" y="2692400"/>
            <a:ext cx="762000" cy="45720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474" y="957861"/>
            <a:ext cx="8351226" cy="78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400" b="1" dirty="0" smtClean="0"/>
              <a:t>Weather across Canada: </a:t>
            </a:r>
            <a:r>
              <a:rPr lang="en-GB" sz="2400" dirty="0" smtClean="0"/>
              <a:t>Which regions are the coldest?</a:t>
            </a:r>
            <a:endParaRPr lang="en-GB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188335" y="4199924"/>
            <a:ext cx="4200768" cy="489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2000" dirty="0" smtClean="0"/>
              <a:t>Temperature functional objects</a:t>
            </a:r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2031" y="2726941"/>
            <a:ext cx="1365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CC00"/>
                </a:solidFill>
              </a:rPr>
              <a:t>Pacific</a:t>
            </a:r>
            <a:endParaRPr lang="en-US" sz="1800" dirty="0" smtClean="0"/>
          </a:p>
          <a:p>
            <a:r>
              <a:rPr lang="en-US" sz="1800" dirty="0" smtClean="0">
                <a:solidFill>
                  <a:srgbClr val="FF0000"/>
                </a:solidFill>
              </a:rPr>
              <a:t>Atlantic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Continental</a:t>
            </a:r>
          </a:p>
          <a:p>
            <a:r>
              <a:rPr lang="en-US" sz="1800" dirty="0" smtClean="0"/>
              <a:t>Arctic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00538" y="5280313"/>
            <a:ext cx="4367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Difficult to pick coefficients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22282" y="4697479"/>
            <a:ext cx="730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Statistically </a:t>
            </a:r>
            <a:r>
              <a:rPr lang="en-US" dirty="0" err="1" smtClean="0"/>
              <a:t>analyse</a:t>
            </a:r>
            <a:r>
              <a:rPr lang="en-US" dirty="0" smtClean="0"/>
              <a:t> coefficients across curves</a:t>
            </a:r>
            <a:endParaRPr lang="en-US" dirty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9029701" cy="935037"/>
          </a:xfrm>
        </p:spPr>
        <p:txBody>
          <a:bodyPr/>
          <a:lstStyle/>
          <a:p>
            <a:r>
              <a:rPr lang="en-US" sz="3100" dirty="0" smtClean="0"/>
              <a:t>Statistical Analysis of Curves: FDA approach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60211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8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146173"/>
            <a:ext cx="8486106" cy="2396315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Introduced to biomechanics </a:t>
            </a:r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  by T. </a:t>
            </a:r>
            <a:r>
              <a:rPr lang="en-GB" sz="2400" dirty="0" err="1" smtClean="0"/>
              <a:t>Pataky</a:t>
            </a:r>
            <a:endParaRPr lang="en-GB" sz="2400" dirty="0" smtClean="0"/>
          </a:p>
          <a:p>
            <a:pPr marL="0" indent="0">
              <a:buNone/>
            </a:pPr>
            <a:r>
              <a:rPr lang="en-US" sz="2400" dirty="0" smtClean="0"/>
              <a:t>   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www.spm1d.org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Makes probabilistic conclusions based on curve properties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9" name="Picture 8" descr="Screen Shot 2015-03-04 at 3.15.35 P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48" y="1151954"/>
            <a:ext cx="4559300" cy="1104900"/>
          </a:xfrm>
          <a:prstGeom prst="rect">
            <a:avLst/>
          </a:prstGeom>
        </p:spPr>
      </p:pic>
      <p:pic>
        <p:nvPicPr>
          <p:cNvPr id="10" name="Picture 9" descr="Screen Shot 2015-03-04 at 3.22.00 PM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/>
          <a:stretch/>
        </p:blipFill>
        <p:spPr>
          <a:xfrm>
            <a:off x="490206" y="2796114"/>
            <a:ext cx="3074243" cy="2205145"/>
          </a:xfrm>
          <a:prstGeom prst="rect">
            <a:avLst/>
          </a:prstGeom>
        </p:spPr>
      </p:pic>
      <p:pic>
        <p:nvPicPr>
          <p:cNvPr id="11" name="Picture 10" descr="Screen Shot 2015-03-04 at 3.22.08 PM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/>
          <a:stretch/>
        </p:blipFill>
        <p:spPr>
          <a:xfrm>
            <a:off x="4545540" y="2840674"/>
            <a:ext cx="3008080" cy="2178196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79333" y="5151715"/>
            <a:ext cx="3453720" cy="51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2000" dirty="0" smtClean="0"/>
              <a:t>Data curves</a:t>
            </a:r>
            <a:endParaRPr lang="en-GB" sz="20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385991" y="5114736"/>
            <a:ext cx="3992063" cy="51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2000" dirty="0" smtClean="0"/>
              <a:t>Continuous F-ratio from ANOVA</a:t>
            </a:r>
            <a:endParaRPr lang="en-GB" sz="20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7419927" y="4043783"/>
            <a:ext cx="378793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832144" y="3809847"/>
            <a:ext cx="148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α = 0.05 threshold</a:t>
            </a:r>
            <a:endParaRPr lang="en-US" sz="2000" dirty="0"/>
          </a:p>
        </p:txBody>
      </p:sp>
      <p:sp>
        <p:nvSpPr>
          <p:cNvPr id="19" name="Oval 18"/>
          <p:cNvSpPr/>
          <p:nvPr/>
        </p:nvSpPr>
        <p:spPr bwMode="auto">
          <a:xfrm>
            <a:off x="6361526" y="3018913"/>
            <a:ext cx="757592" cy="1214248"/>
          </a:xfrm>
          <a:prstGeom prst="ellipse">
            <a:avLst/>
          </a:prstGeom>
          <a:solidFill>
            <a:srgbClr val="FF0000">
              <a:alpha val="3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3732245" y="3731866"/>
            <a:ext cx="579333" cy="289637"/>
          </a:xfrm>
          <a:prstGeom prst="rightArrow">
            <a:avLst/>
          </a:prstGeom>
          <a:solidFill>
            <a:srgbClr val="00009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 bwMode="auto">
          <a:xfrm>
            <a:off x="215899" y="84138"/>
            <a:ext cx="9029701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2pPr>
            <a:lvl3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3pPr>
            <a:lvl4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4pPr>
            <a:lvl5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5pPr>
            <a:lvl6pPr marL="4572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US" sz="3100" dirty="0" smtClean="0"/>
              <a:t>Statistical Analysis of Curves: </a:t>
            </a:r>
          </a:p>
          <a:p>
            <a:r>
              <a:rPr lang="en-US" sz="3100" dirty="0" smtClean="0"/>
              <a:t>Statistical Parameter Mapping (SPM) Approach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18030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5899" y="274638"/>
            <a:ext cx="8585513" cy="935037"/>
          </a:xfrm>
        </p:spPr>
        <p:txBody>
          <a:bodyPr/>
          <a:lstStyle/>
          <a:p>
            <a:r>
              <a:rPr lang="en-US" dirty="0" smtClean="0"/>
              <a:t>Evaluating results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28600" y="1268713"/>
            <a:ext cx="8750300" cy="146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200" dirty="0" smtClean="0"/>
              <a:t>With point-by-point CI the width is too small, so we may commit Type I error</a:t>
            </a:r>
          </a:p>
          <a:p>
            <a:pPr>
              <a:buFont typeface="Wingdings" charset="2"/>
              <a:buChar char="Ø"/>
            </a:pPr>
            <a:endParaRPr lang="en-GB" sz="2200" dirty="0" smtClean="0"/>
          </a:p>
          <a:p>
            <a:pPr>
              <a:buFont typeface="Wingdings" charset="2"/>
              <a:buChar char="Ø"/>
            </a:pPr>
            <a:r>
              <a:rPr lang="en-GB" sz="2200" dirty="0" smtClean="0"/>
              <a:t>With Bootstrap CB we are confident that the we have achieved theoretical coverage</a:t>
            </a:r>
            <a:endParaRPr lang="en-GB" sz="2200" baseline="-25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2200" dirty="0" smtClean="0"/>
              <a:t>                           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 smtClean="0"/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59191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146173"/>
            <a:ext cx="8486106" cy="2396315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GB" sz="2400" dirty="0" smtClean="0"/>
              <a:t>Do not display curves with standard deviation bands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Use (at the very least) confidence intervals, but mention the multiple comparison problem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Only conduct </a:t>
            </a:r>
            <a:r>
              <a:rPr lang="en-GB" sz="2400" dirty="0"/>
              <a:t>Bootstrap </a:t>
            </a:r>
            <a:r>
              <a:rPr lang="en-GB" sz="2400" dirty="0" smtClean="0"/>
              <a:t>confidence </a:t>
            </a:r>
            <a:r>
              <a:rPr lang="en-GB" sz="2400" dirty="0"/>
              <a:t>band statistical analysis if you </a:t>
            </a:r>
            <a:r>
              <a:rPr lang="en-GB" sz="2400" dirty="0" smtClean="0"/>
              <a:t>do not know have a priori assumptions about where differences may lie</a:t>
            </a:r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Use Bootstrap approach with caution in more complex experimental designs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82600" y="185738"/>
            <a:ext cx="8307672" cy="935037"/>
          </a:xfrm>
        </p:spPr>
        <p:txBody>
          <a:bodyPr/>
          <a:lstStyle/>
          <a:p>
            <a:r>
              <a:rPr lang="en-US" dirty="0" smtClean="0"/>
              <a:t>Conclusions and recommendations</a:t>
            </a:r>
            <a:endParaRPr lang="en-US" dirty="0"/>
          </a:p>
        </p:txBody>
      </p:sp>
      <p:pic>
        <p:nvPicPr>
          <p:cNvPr id="5" name="Picture 4" descr="index.png"/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1365250"/>
            <a:ext cx="4171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2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.ENGS-19616\Desktop\3905942469_377f40e92d.jpg"/>
          <p:cNvPicPr>
            <a:picLocks noChangeAspect="1" noChangeArrowheads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2880"/>
            <a:ext cx="8115300" cy="540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081" y="483394"/>
            <a:ext cx="7772400" cy="9350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2pPr>
            <a:lvl3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3pPr>
            <a:lvl4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4pPr>
            <a:lvl5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5pPr>
            <a:lvl6pPr marL="4572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GB" sz="40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Take home message</a:t>
            </a:r>
            <a:endParaRPr lang="en-GB" sz="40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54887" y="1257298"/>
            <a:ext cx="8053683" cy="4129479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r>
              <a:rPr lang="en-GB" sz="2400" dirty="0" smtClean="0"/>
              <a:t>The Bootstrap confidence band approach allows: </a:t>
            </a:r>
          </a:p>
          <a:p>
            <a:pPr marL="0" indent="0">
              <a:buFont typeface="Wingdings" pitchFamily="2" charset="2"/>
              <a:buNone/>
            </a:pPr>
            <a:endParaRPr lang="en-GB" sz="2400" dirty="0"/>
          </a:p>
          <a:p>
            <a:pPr marL="457200" indent="-457200">
              <a:buFont typeface="Wingdings" pitchFamily="2" charset="2"/>
              <a:buAutoNum type="arabicParenBoth"/>
            </a:pPr>
            <a:r>
              <a:rPr lang="en-GB" sz="2400" dirty="0" smtClean="0"/>
              <a:t>Variability of curves to be correctly estimated</a:t>
            </a:r>
          </a:p>
          <a:p>
            <a:pPr marL="0" indent="0">
              <a:buNone/>
            </a:pPr>
            <a:endParaRPr lang="en-GB" sz="2400" dirty="0" smtClean="0"/>
          </a:p>
          <a:p>
            <a:pPr marL="457200" indent="-457200">
              <a:buFont typeface="Wingdings" pitchFamily="2" charset="2"/>
              <a:buAutoNum type="arabicParenBoth"/>
            </a:pPr>
            <a:r>
              <a:rPr lang="en-GB" sz="2400" dirty="0"/>
              <a:t>S</a:t>
            </a:r>
            <a:r>
              <a:rPr lang="en-GB" sz="2400" dirty="0" smtClean="0"/>
              <a:t>tatistical differences between groups / conditions to be identified along the entire curve trajectory. </a:t>
            </a: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773395" y="4815909"/>
            <a:ext cx="2993234" cy="9350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2pPr>
            <a:lvl3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3pPr>
            <a:lvl4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4pPr>
            <a:lvl5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5pPr>
            <a:lvl6pPr marL="4572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2147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r>
              <a:rPr lang="en-GB" sz="4000" b="1" kern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</a:t>
            </a:r>
            <a:endParaRPr lang="en-GB" sz="40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957" y="5867400"/>
            <a:ext cx="1077499" cy="850900"/>
          </a:xfrm>
          <a:prstGeom prst="rect">
            <a:avLst/>
          </a:prstGeom>
        </p:spPr>
      </p:pic>
      <p:pic>
        <p:nvPicPr>
          <p:cNvPr id="9" name="Picture 8" descr="Definitivo 2_0 con lettere maiuscole copia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6111385"/>
            <a:ext cx="1981200" cy="543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146173"/>
            <a:ext cx="8486106" cy="2396315"/>
          </a:xfrm>
        </p:spPr>
        <p:txBody>
          <a:bodyPr/>
          <a:lstStyle/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82600" y="185738"/>
            <a:ext cx="8307672" cy="935037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Picture 3" descr="Screen Shot 2015-03-04 at 3.33.28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2" y="1153681"/>
            <a:ext cx="8153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74" y="1006473"/>
            <a:ext cx="8821126" cy="12160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Knee Osteoarthritis (OA) study</a:t>
            </a:r>
          </a:p>
          <a:p>
            <a:pPr marL="0" indent="0">
              <a:buNone/>
            </a:pPr>
            <a:endParaRPr lang="en-GB" sz="2400" b="1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How do we best summarize these curves?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3" descr="KneeFlexionAnge2group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88"/>
          <a:stretch/>
        </p:blipFill>
        <p:spPr>
          <a:xfrm>
            <a:off x="558801" y="2082800"/>
            <a:ext cx="5493774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6" name="Picture 5" descr="2_1_4_1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248" r="2510"/>
          <a:stretch/>
        </p:blipFill>
        <p:spPr>
          <a:xfrm>
            <a:off x="4064000" y="1752600"/>
            <a:ext cx="4965700" cy="37211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95874" y="1730373"/>
            <a:ext cx="3791926" cy="381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400" dirty="0" smtClean="0"/>
              <a:t>How do we know if trained/</a:t>
            </a:r>
            <a:r>
              <a:rPr lang="en-GB" sz="2400" dirty="0" smtClean="0">
                <a:solidFill>
                  <a:srgbClr val="0000FF"/>
                </a:solidFill>
              </a:rPr>
              <a:t>untrained</a:t>
            </a:r>
            <a:r>
              <a:rPr lang="en-GB" sz="2400" dirty="0" smtClean="0"/>
              <a:t> individuals respond to exercise differently?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Is heart rate different across all time periods?</a:t>
            </a:r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charset="2"/>
              <a:buChar char="Ø"/>
            </a:pPr>
            <a:r>
              <a:rPr lang="en-GB" sz="2400" dirty="0" smtClean="0"/>
              <a:t>What statistical tests can we conduct?</a:t>
            </a:r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7391400" y="2209800"/>
            <a:ext cx="393700" cy="723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483600" y="3086100"/>
            <a:ext cx="393700" cy="800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87900" y="3327400"/>
            <a:ext cx="393700" cy="876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59374" y="1006473"/>
            <a:ext cx="8821126" cy="6953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Heart rate response to exercise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73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pic>
        <p:nvPicPr>
          <p:cNvPr id="2" name="575_jumpgait_sagita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767" t="6448" r="8640"/>
          <a:stretch/>
        </p:blipFill>
        <p:spPr>
          <a:xfrm>
            <a:off x="533400" y="1927146"/>
            <a:ext cx="4123550" cy="3705303"/>
          </a:xfrm>
          <a:prstGeom prst="rect">
            <a:avLst/>
          </a:prstGeom>
        </p:spPr>
      </p:pic>
      <p:pic>
        <p:nvPicPr>
          <p:cNvPr id="4" name="Picture 3" descr="F1.large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1981200"/>
            <a:ext cx="3200400" cy="248056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0" y="1463673"/>
            <a:ext cx="7493000" cy="40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400" dirty="0" smtClean="0"/>
              <a:t>How does a patient’s gait compare to controls?</a:t>
            </a:r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endParaRPr lang="en-GB" sz="2400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17232" y="2350518"/>
            <a:ext cx="189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860181" y="2172280"/>
            <a:ext cx="456782" cy="22279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6093" y="2049741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SD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5860182" y="2606736"/>
            <a:ext cx="50134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283751" y="4656478"/>
            <a:ext cx="3216854" cy="3006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Ø"/>
            </a:pPr>
            <a:r>
              <a:rPr lang="en-GB" sz="2400" dirty="0" smtClean="0"/>
              <a:t>Sometimes patient data is within control standard deviation</a:t>
            </a:r>
            <a:endParaRPr lang="en-GB" dirty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177800" y="236539"/>
            <a:ext cx="7886700" cy="550862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59374" y="1006473"/>
            <a:ext cx="8821126" cy="3651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Clinical gait analysis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921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" grpId="0"/>
      <p:bldP spid="7" grpId="0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3500" y="1552573"/>
            <a:ext cx="6680200" cy="303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147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192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98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355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400" dirty="0" smtClean="0"/>
              <a:t>   (1) How to represent variability of curve data?</a:t>
            </a:r>
          </a:p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 (2) How to determine if two (or more) curves </a:t>
            </a:r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       are significantly different?</a:t>
            </a:r>
          </a:p>
          <a:p>
            <a:pPr marL="0" indent="0">
              <a:buFont typeface="Wingdings" pitchFamily="2" charset="2"/>
              <a:buNone/>
            </a:pPr>
            <a:endParaRPr lang="en-GB" sz="2400" dirty="0" smtClean="0"/>
          </a:p>
          <a:p>
            <a:endParaRPr lang="en-GB" sz="2400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177800" y="236539"/>
            <a:ext cx="7886700" cy="550862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59374" y="1006473"/>
            <a:ext cx="8821126" cy="36512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 smtClean="0"/>
              <a:t>Two main problems: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endParaRPr lang="en-GB" dirty="0"/>
          </a:p>
        </p:txBody>
      </p:sp>
      <p:pic>
        <p:nvPicPr>
          <p:cNvPr id="3" name="Picture 2" descr="problems-entrepreneur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r="30398"/>
          <a:stretch/>
        </p:blipFill>
        <p:spPr>
          <a:xfrm>
            <a:off x="7112000" y="1579032"/>
            <a:ext cx="1739900" cy="29802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543800" y="2374900"/>
            <a:ext cx="825500" cy="660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 </a:t>
            </a: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451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84225" y="1512888"/>
            <a:ext cx="2771775" cy="2763837"/>
          </a:xfrm>
          <a:prstGeom prst="ellipse">
            <a:avLst/>
          </a:prstGeom>
          <a:solidFill>
            <a:srgbClr val="000090"/>
          </a:solidFill>
          <a:ln>
            <a:noFill/>
          </a:ln>
          <a:effectLst>
            <a:outerShdw blurRad="63500" dist="317500" dir="5400000" sx="89999" sy="-19000" rotWithShape="0">
              <a:srgbClr val="000000">
                <a:alpha val="1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83539" y="2159681"/>
            <a:ext cx="7772400" cy="1215708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eaLnBrk="1" hangingPunct="1">
              <a:defRPr/>
            </a:pPr>
            <a:r>
              <a:rPr lang="en-GB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Curve Variability</a:t>
            </a:r>
            <a:br>
              <a:rPr lang="en-GB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GB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2154" y="1279796"/>
            <a:ext cx="1456690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924301" y="2946400"/>
            <a:ext cx="4013199" cy="2717800"/>
            <a:chOff x="4051301" y="2971800"/>
            <a:chExt cx="3225799" cy="2298699"/>
          </a:xfrm>
        </p:grpSpPr>
        <p:pic>
          <p:nvPicPr>
            <p:cNvPr id="8" name="Picture 7" descr="KneeFlexionAnge2groups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13" r="18327" b="13388"/>
            <a:stretch/>
          </p:blipFill>
          <p:spPr>
            <a:xfrm>
              <a:off x="4051301" y="2971800"/>
              <a:ext cx="3225799" cy="22986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7143750" y="3778250"/>
              <a:ext cx="133350" cy="12065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07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74" y="1006473"/>
            <a:ext cx="8821126" cy="1216027"/>
          </a:xfrm>
        </p:spPr>
        <p:txBody>
          <a:bodyPr/>
          <a:lstStyle/>
          <a:p>
            <a:pPr>
              <a:buFont typeface="Wingdings" charset="2"/>
              <a:buChar char="Ø"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6063422"/>
            <a:ext cx="1600200" cy="47707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236538"/>
            <a:ext cx="7772400" cy="935037"/>
          </a:xfrm>
        </p:spPr>
        <p:txBody>
          <a:bodyPr/>
          <a:lstStyle/>
          <a:p>
            <a:r>
              <a:rPr lang="en-US" dirty="0" smtClean="0"/>
              <a:t>Curve Variability: Standard </a:t>
            </a:r>
            <a:r>
              <a:rPr lang="en-US" dirty="0"/>
              <a:t>D</a:t>
            </a:r>
            <a:r>
              <a:rPr lang="en-US" dirty="0" smtClean="0"/>
              <a:t>eviation</a:t>
            </a:r>
            <a:endParaRPr lang="en-US" dirty="0"/>
          </a:p>
        </p:txBody>
      </p:sp>
      <p:pic>
        <p:nvPicPr>
          <p:cNvPr id="10" name="Picture 9" descr="group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066800"/>
            <a:ext cx="2996513" cy="28575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 bwMode="auto">
          <a:xfrm>
            <a:off x="3920555" y="1578244"/>
            <a:ext cx="1184845" cy="7747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normalizeH="0" baseline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3600" y="2451100"/>
            <a:ext cx="199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Mean</a:t>
            </a:r>
          </a:p>
          <a:p>
            <a:pPr algn="ctr"/>
            <a:r>
              <a:rPr lang="en-US" sz="2000" dirty="0" smtClean="0"/>
              <a:t>+ </a:t>
            </a:r>
          </a:p>
          <a:p>
            <a:pPr algn="ctr"/>
            <a:r>
              <a:rPr lang="en-US" sz="2000" dirty="0" smtClean="0"/>
              <a:t>Standard deviation (</a:t>
            </a:r>
            <a:r>
              <a:rPr lang="en-US" sz="2000" dirty="0"/>
              <a:t>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17" name="Picture 16" descr="group1_s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00" y="1092200"/>
            <a:ext cx="3020108" cy="288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9700" y="4102100"/>
            <a:ext cx="9004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What does </a:t>
            </a:r>
            <a:r>
              <a:rPr lang="en-US" b="1" i="1" dirty="0" smtClean="0"/>
              <a:t>s</a:t>
            </a:r>
            <a:r>
              <a:rPr lang="en-US" dirty="0" smtClean="0"/>
              <a:t> tell us? </a:t>
            </a:r>
          </a:p>
          <a:p>
            <a:endParaRPr lang="en-US" sz="1600" dirty="0" smtClean="0"/>
          </a:p>
          <a:p>
            <a:r>
              <a:rPr lang="en-US" dirty="0" smtClean="0"/>
              <a:t>Not much… </a:t>
            </a:r>
          </a:p>
          <a:p>
            <a:endParaRPr lang="en-US" sz="800" dirty="0" smtClean="0"/>
          </a:p>
          <a:p>
            <a:r>
              <a:rPr lang="en-US" sz="1600" dirty="0" smtClean="0"/>
              <a:t>“</a:t>
            </a:r>
            <a:r>
              <a:rPr lang="en-US" sz="1600" dirty="0"/>
              <a:t>While </a:t>
            </a:r>
            <a:r>
              <a:rPr lang="en-US" sz="1600" dirty="0" smtClean="0"/>
              <a:t>[</a:t>
            </a:r>
            <a:r>
              <a:rPr lang="en-US" sz="1600" dirty="0"/>
              <a:t>s</a:t>
            </a:r>
            <a:r>
              <a:rPr lang="en-US" sz="1600" dirty="0" smtClean="0"/>
              <a:t>] clouds </a:t>
            </a:r>
            <a:r>
              <a:rPr lang="en-US" sz="1600" dirty="0"/>
              <a:t>objectively quantify trajectory variability</a:t>
            </a:r>
            <a:r>
              <a:rPr lang="en-US" sz="1600" dirty="0" smtClean="0"/>
              <a:t>, experimental </a:t>
            </a:r>
            <a:r>
              <a:rPr lang="en-US" sz="1600" dirty="0"/>
              <a:t>design complexities conspire to dissolve the connection between variability and </a:t>
            </a:r>
            <a:r>
              <a:rPr lang="en-US" sz="1600" dirty="0" smtClean="0"/>
              <a:t>probability” (Pataky</a:t>
            </a:r>
            <a:r>
              <a:rPr lang="en-US" sz="1600" dirty="0"/>
              <a:t> </a:t>
            </a:r>
            <a:r>
              <a:rPr lang="en-US" sz="1600" dirty="0" smtClean="0"/>
              <a:t>et al., 2015)</a:t>
            </a:r>
          </a:p>
          <a:p>
            <a:endParaRPr lang="en-US" dirty="0"/>
          </a:p>
        </p:txBody>
      </p:sp>
      <p:sp>
        <p:nvSpPr>
          <p:cNvPr id="19" name="Multiply 18"/>
          <p:cNvSpPr/>
          <p:nvPr/>
        </p:nvSpPr>
        <p:spPr bwMode="auto">
          <a:xfrm>
            <a:off x="6134100" y="584200"/>
            <a:ext cx="2781300" cy="3810000"/>
          </a:xfrm>
          <a:prstGeom prst="mathMultiply">
            <a:avLst/>
          </a:prstGeom>
          <a:solidFill>
            <a:srgbClr val="FF0000">
              <a:alpha val="4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758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9" grpId="0" animBg="1"/>
    </p:bldLst>
  </p:timing>
</p:sld>
</file>

<file path=ppt/theme/theme1.xml><?xml version="1.0" encoding="utf-8"?>
<a:theme xmlns:a="http://schemas.openxmlformats.org/drawingml/2006/main" name="presentation-template-phil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presentation-template-phil</Template>
  <TotalTime>6343</TotalTime>
  <Words>1907</Words>
  <Application>Microsoft Macintosh PowerPoint</Application>
  <PresentationFormat>On-screen Show (4:3)</PresentationFormat>
  <Paragraphs>483</Paragraphs>
  <Slides>37</Slides>
  <Notes>34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presentation-template-phil</vt:lpstr>
      <vt:lpstr>Statistical Analysis of Motion Curves using the Bootstrap Approach</vt:lpstr>
      <vt:lpstr>Presentation Outline</vt:lpstr>
      <vt:lpstr>Introduction</vt:lpstr>
      <vt:lpstr>Introduction</vt:lpstr>
      <vt:lpstr>Introduction</vt:lpstr>
      <vt:lpstr>Introduction</vt:lpstr>
      <vt:lpstr>Introduction</vt:lpstr>
      <vt:lpstr>Curve Variability </vt:lpstr>
      <vt:lpstr>Curve Variability: Standard Deviation</vt:lpstr>
      <vt:lpstr>Curve Variability: Confidence Intervals</vt:lpstr>
      <vt:lpstr>Curve Variability: Confidence Intervals</vt:lpstr>
      <vt:lpstr>Curve Variability: Multiple Comparisons</vt:lpstr>
      <vt:lpstr>Curve Variability: Multiple Comparisons</vt:lpstr>
      <vt:lpstr>Curve Variability: Multiple Comparisons</vt:lpstr>
      <vt:lpstr>The Bootstrap Method: Background</vt:lpstr>
      <vt:lpstr>The Bootstrap Method: Background</vt:lpstr>
      <vt:lpstr>The Bootstrap Method: Background</vt:lpstr>
      <vt:lpstr>The Bootstrap Method: Background</vt:lpstr>
      <vt:lpstr>The Bootstrap Method: An exercise</vt:lpstr>
      <vt:lpstr>The Bootstrap Method: An exercise</vt:lpstr>
      <vt:lpstr>The Bootstrap Method: An exercise</vt:lpstr>
      <vt:lpstr>The Bootstrap Method: An exercise</vt:lpstr>
      <vt:lpstr>The Bootstrap Method: An exercise</vt:lpstr>
      <vt:lpstr>The Bootstrap Method: An exercise</vt:lpstr>
      <vt:lpstr>The Bootstrap Method: An exercise</vt:lpstr>
      <vt:lpstr>From confidence intervals to confidence bands</vt:lpstr>
      <vt:lpstr>PowerPoint Presentation</vt:lpstr>
      <vt:lpstr>Statistical Analysis of Curves</vt:lpstr>
      <vt:lpstr>Statistical Analysis of Curves: Bootstrap Approach</vt:lpstr>
      <vt:lpstr>Statistical Analysis of Curves: Bootstrap Approach</vt:lpstr>
      <vt:lpstr>Statistical Analysis of Curves: FDA approach</vt:lpstr>
      <vt:lpstr>Statistical Analysis of Curves: FDA approach</vt:lpstr>
      <vt:lpstr>PowerPoint Presentation</vt:lpstr>
      <vt:lpstr>Evaluating results</vt:lpstr>
      <vt:lpstr>Conclusions and recommendations</vt:lpstr>
      <vt:lpstr>PowerPoint Presentation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GROUND REACTION FORCE AND CENTER OF MASS MOVEMENT DURING TURNING</dc:title>
  <dc:creator>admin</dc:creator>
  <cp:lastModifiedBy>P D</cp:lastModifiedBy>
  <cp:revision>1512</cp:revision>
  <cp:lastPrinted>2008-04-21T18:50:20Z</cp:lastPrinted>
  <dcterms:created xsi:type="dcterms:W3CDTF">2013-06-28T13:27:09Z</dcterms:created>
  <dcterms:modified xsi:type="dcterms:W3CDTF">2015-03-24T21:29:18Z</dcterms:modified>
</cp:coreProperties>
</file>